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Proxima Nova"/>
      <p:regular r:id="rId50"/>
      <p:bold r:id="rId51"/>
      <p:italic r:id="rId52"/>
      <p:boldItalic r:id="rId53"/>
    </p:embeddedFont>
    <p:embeddedFont>
      <p:font typeface="Alfa Slab On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DE9FD20-A438-4067-A7BF-F0643211D7E0}">
  <a:tblStyle styleId="{1DE9FD20-A438-4067-A7BF-F0643211D7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AlfaSlabOne-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8ff542a9c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8ff542a9c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 references in the female-female conversation is very high in all the years, more than 77%.</a:t>
            </a:r>
            <a:endParaRPr/>
          </a:p>
          <a:p>
            <a:pPr indent="-298450" lvl="0" marL="457200" rtl="0" algn="l">
              <a:spcBef>
                <a:spcPts val="0"/>
              </a:spcBef>
              <a:spcAft>
                <a:spcPts val="0"/>
              </a:spcAft>
              <a:buSzPts val="1100"/>
              <a:buChar char="●"/>
            </a:pPr>
            <a:r>
              <a:rPr lang="en"/>
              <a:t>This could be attributed to mentioning men in the context of other topics, for example.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8ff542a9c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8ff542a9c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 references in the female-female conversation is very high in all the years, more than 77%.</a:t>
            </a:r>
            <a:endParaRPr/>
          </a:p>
          <a:p>
            <a:pPr indent="-298450" lvl="0" marL="457200" rtl="0" algn="l">
              <a:spcBef>
                <a:spcPts val="0"/>
              </a:spcBef>
              <a:spcAft>
                <a:spcPts val="0"/>
              </a:spcAft>
              <a:buSzPts val="1100"/>
              <a:buChar char="●"/>
            </a:pPr>
            <a:r>
              <a:rPr lang="en"/>
              <a:t>This could be attributed to mentioning men in the context of other topics, for example. </a:t>
            </a:r>
            <a:endParaRPr/>
          </a:p>
          <a:p>
            <a:pPr indent="-298450" lvl="0" marL="457200" rtl="0" algn="l">
              <a:spcBef>
                <a:spcPts val="0"/>
              </a:spcBef>
              <a:spcAft>
                <a:spcPts val="0"/>
              </a:spcAft>
              <a:buSzPts val="1100"/>
              <a:buChar char="●"/>
            </a:pPr>
            <a:r>
              <a:rPr lang="en"/>
              <a:t>1.0232</a:t>
            </a:r>
            <a:endParaRPr/>
          </a:p>
          <a:p>
            <a:pPr indent="-298450" lvl="0" marL="457200" rtl="0" algn="l">
              <a:lnSpc>
                <a:spcPct val="115000"/>
              </a:lnSpc>
              <a:spcBef>
                <a:spcPts val="0"/>
              </a:spcBef>
              <a:spcAft>
                <a:spcPts val="0"/>
              </a:spcAft>
              <a:buSzPts val="1100"/>
              <a:buChar char="●"/>
            </a:pPr>
            <a:r>
              <a:rPr b="1" lang="en" sz="1800">
                <a:solidFill>
                  <a:schemeClr val="dk2"/>
                </a:solidFill>
                <a:latin typeface="Proxima Nova"/>
                <a:ea typeface="Proxima Nova"/>
                <a:cs typeface="Proxima Nova"/>
                <a:sym typeface="Proxima Nova"/>
              </a:rPr>
              <a:t>chi p-value = &lt; 0.001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8f96235b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8f96235b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second aspect is whether the female character conversations span across different topics. </a:t>
            </a:r>
            <a:r>
              <a:rPr lang="en"/>
              <a:t>Describe our hypothesis briefly. </a:t>
            </a:r>
            <a:r>
              <a:rPr lang="en"/>
              <a:t>We did a cross validation to choose the correct topics size. We found out that 18 topics did very well.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8f96235b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8f96235b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Describe our hypothesis briefly.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8f96235b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8f96235b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Female dialogues and cross gender dialogues have a similar distribution and focus on Family, Love and Health.</a:t>
            </a:r>
            <a:endParaRPr/>
          </a:p>
          <a:p>
            <a:pPr indent="-298450" lvl="0" marL="457200" rtl="0" algn="l">
              <a:spcBef>
                <a:spcPts val="0"/>
              </a:spcBef>
              <a:spcAft>
                <a:spcPts val="0"/>
              </a:spcAft>
              <a:buSzPts val="1100"/>
              <a:buChar char="●"/>
            </a:pPr>
            <a:r>
              <a:rPr lang="en"/>
              <a:t>Male dialogues included similar topics (Love and health), and a swear topic.</a:t>
            </a:r>
            <a:endParaRPr/>
          </a:p>
          <a:p>
            <a:pPr indent="-298450" lvl="0" marL="457200" rtl="0" algn="l">
              <a:spcBef>
                <a:spcPts val="0"/>
              </a:spcBef>
              <a:spcAft>
                <a:spcPts val="0"/>
              </a:spcAft>
              <a:buSzPts val="1100"/>
              <a:buChar char="●"/>
            </a:pPr>
            <a:r>
              <a:rPr lang="en"/>
              <a:t>The second most dominant for the general dataset is 1 and then 2 and then 5. Which represents usual daily interactions. The F-M conversations also shared the same topic order.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8f96235b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8f96235b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Describe our hypothesis briefly.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ff542a9c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8ff542a9c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Describe our hypothesis briefly.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8f96235b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f96235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Describe our hypothesis briefly. </a:t>
            </a:r>
            <a:endParaRPr/>
          </a:p>
          <a:p>
            <a:pPr indent="-298450" lvl="0" marL="457200" rtl="0" algn="l">
              <a:spcBef>
                <a:spcPts val="0"/>
              </a:spcBef>
              <a:spcAft>
                <a:spcPts val="0"/>
              </a:spcAft>
              <a:buSzPts val="1100"/>
              <a:buChar char="●"/>
            </a:pPr>
            <a:r>
              <a:rPr lang="en"/>
              <a:t>What is interesting is that m-m conversations and the f-f conversations had different topics distributions.</a:t>
            </a:r>
            <a:endParaRPr/>
          </a:p>
          <a:p>
            <a:pPr indent="-298450" lvl="0" marL="457200" rtl="0" algn="l">
              <a:spcBef>
                <a:spcPts val="0"/>
              </a:spcBef>
              <a:spcAft>
                <a:spcPts val="0"/>
              </a:spcAft>
              <a:buSzPts val="1100"/>
              <a:buChar char="●"/>
            </a:pPr>
            <a:r>
              <a:rPr lang="en"/>
              <a:t>This result is more representative of newer movies as the data is skewed towards later years.</a:t>
            </a:r>
            <a:endParaRPr/>
          </a:p>
          <a:p>
            <a:pPr indent="-298450" lvl="0" marL="457200" rtl="0" algn="l">
              <a:spcBef>
                <a:spcPts val="0"/>
              </a:spcBef>
              <a:spcAft>
                <a:spcPts val="0"/>
              </a:spcAft>
              <a:buSzPts val="1100"/>
              <a:buChar char="●"/>
            </a:pPr>
            <a:r>
              <a:rPr lang="en"/>
              <a:t>We find that male references in the female-female conversation dominates the topics of women conversations more than 77% of the time across the years. </a:t>
            </a:r>
            <a:endParaRPr/>
          </a:p>
          <a:p>
            <a:pPr indent="-298450" lvl="0" marL="457200" rtl="0" algn="l">
              <a:spcBef>
                <a:spcPts val="0"/>
              </a:spcBef>
              <a:spcAft>
                <a:spcPts val="0"/>
              </a:spcAft>
              <a:buSzPts val="1100"/>
              <a:buChar char="●"/>
            </a:pPr>
            <a:r>
              <a:rPr lang="en"/>
              <a:t>This includes mentioning men in the context of other topics.</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In genre analysis, we can see that the conversations in some genres contain more male references than others.</a:t>
            </a:r>
            <a:endParaRPr/>
          </a:p>
          <a:p>
            <a:pPr indent="-298450" lvl="0" marL="457200" rtl="0" algn="l">
              <a:spcBef>
                <a:spcPts val="0"/>
              </a:spcBef>
              <a:spcAft>
                <a:spcPts val="0"/>
              </a:spcAft>
              <a:buSzPts val="1100"/>
              <a:buChar char="●"/>
            </a:pPr>
            <a:r>
              <a:rPr lang="en"/>
              <a:t>The general topics distribution overall dialogues changed with time, which might have influenced the topic distribution of the model.</a:t>
            </a:r>
            <a:endParaRPr/>
          </a:p>
          <a:p>
            <a:pPr indent="-298450" lvl="0" marL="457200" rtl="0" algn="l">
              <a:spcBef>
                <a:spcPts val="0"/>
              </a:spcBef>
              <a:spcAft>
                <a:spcPts val="0"/>
              </a:spcAft>
              <a:buSzPts val="1100"/>
              <a:buChar char="●"/>
            </a:pPr>
            <a:r>
              <a:rPr lang="en"/>
              <a:t>In general all of the dialogues share the same dominant topic (0).</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8ff542a9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8ff542a9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Our second hypothesis is female characters have more powerful appearance in specific genres, like romance and drama.</a:t>
            </a:r>
            <a:endParaRPr/>
          </a:p>
          <a:p>
            <a:pPr indent="0" lvl="0" marL="0" rtl="0" algn="l">
              <a:lnSpc>
                <a:spcPct val="115000"/>
              </a:lnSpc>
              <a:spcBef>
                <a:spcPts val="0"/>
              </a:spcBef>
              <a:spcAft>
                <a:spcPts val="0"/>
              </a:spcAft>
              <a:buNone/>
            </a:pPr>
            <a:r>
              <a:rPr lang="en"/>
              <a:t>Here we discuss appearance in two aspects: length of dialogue and role in conversation.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8ff542a9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8ff542a9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First, let’s look at the female and male dialogue length. We define the dialogue length as the number of lines. We also checked the definition as number of words and get similar result.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8f96235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8f96235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wanted to see how the role of female characters changed with time and genre. </a:t>
            </a:r>
            <a:endParaRPr/>
          </a:p>
          <a:p>
            <a:pPr indent="-298450" lvl="0" marL="457200" rtl="0" algn="l">
              <a:spcBef>
                <a:spcPts val="0"/>
              </a:spcBef>
              <a:spcAft>
                <a:spcPts val="0"/>
              </a:spcAft>
              <a:buSzPts val="1100"/>
              <a:buChar char="●"/>
            </a:pPr>
            <a:r>
              <a:rPr lang="en"/>
              <a:t>Previous studies: one or two sentences to show that this topics has been studied previously.</a:t>
            </a:r>
            <a:endParaRPr/>
          </a:p>
          <a:p>
            <a:pPr indent="-298450" lvl="0" marL="457200" rtl="0" algn="l">
              <a:spcBef>
                <a:spcPts val="0"/>
              </a:spcBef>
              <a:spcAft>
                <a:spcPts val="0"/>
              </a:spcAft>
              <a:buSzPts val="1100"/>
              <a:buChar char="●"/>
            </a:pPr>
            <a:r>
              <a:rPr lang="en"/>
              <a:t>Female characters role in movies and change overtime</a:t>
            </a:r>
            <a:endParaRPr/>
          </a:p>
          <a:p>
            <a:pPr indent="-298450" lvl="0" marL="457200" rtl="0" algn="l">
              <a:spcBef>
                <a:spcPts val="0"/>
              </a:spcBef>
              <a:spcAft>
                <a:spcPts val="0"/>
              </a:spcAft>
              <a:buSzPts val="1100"/>
              <a:buChar char="●"/>
            </a:pPr>
            <a:r>
              <a:rPr lang="en"/>
              <a:t>Main goal, two slides: </a:t>
            </a:r>
            <a:endParaRPr/>
          </a:p>
          <a:p>
            <a:pPr indent="-298450" lvl="0" marL="457200" rtl="0" algn="l">
              <a:spcBef>
                <a:spcPts val="0"/>
              </a:spcBef>
              <a:spcAft>
                <a:spcPts val="0"/>
              </a:spcAft>
              <a:buSzPts val="1100"/>
              <a:buChar char="●"/>
            </a:pPr>
            <a:r>
              <a:rPr lang="en"/>
              <a:t>Comparison between two women characters in two years.</a:t>
            </a:r>
            <a:endParaRPr/>
          </a:p>
          <a:p>
            <a:pPr indent="-298450" lvl="0" marL="457200" rtl="0" algn="l">
              <a:spcBef>
                <a:spcPts val="0"/>
              </a:spcBef>
              <a:spcAft>
                <a:spcPts val="0"/>
              </a:spcAft>
              <a:buSzPts val="1100"/>
              <a:buChar char="●"/>
            </a:pPr>
            <a:r>
              <a:rPr lang="en"/>
              <a:t>Across genres, (War, Romance, Drama,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8ff542a9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8ff542a9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checked the ratio of male lines to total lines and got following plot.</a:t>
            </a:r>
            <a:endParaRPr/>
          </a:p>
          <a:p>
            <a:pPr indent="0" lvl="0" marL="0" rtl="0" algn="l">
              <a:spcBef>
                <a:spcPts val="0"/>
              </a:spcBef>
              <a:spcAft>
                <a:spcPts val="0"/>
              </a:spcAft>
              <a:buNone/>
            </a:pPr>
            <a:r>
              <a:rPr lang="en"/>
              <a:t>Male roles dominate movie dialogues in almost all genres, especially history. So history is really his story?</a:t>
            </a:r>
            <a:endParaRPr/>
          </a:p>
          <a:p>
            <a:pPr indent="0" lvl="0" marL="0" rtl="0" algn="l">
              <a:spcBef>
                <a:spcPts val="0"/>
              </a:spcBef>
              <a:spcAft>
                <a:spcPts val="0"/>
              </a:spcAft>
              <a:buNone/>
            </a:pPr>
            <a:r>
              <a:rPr lang="en"/>
              <a:t>Female roles have more lines in horror and romance movies than average, but not in drama.</a:t>
            </a:r>
            <a:endParaRPr/>
          </a:p>
          <a:p>
            <a:pPr indent="0" lvl="0" marL="0" rtl="0" algn="l">
              <a:spcBef>
                <a:spcPts val="0"/>
              </a:spcBef>
              <a:spcAft>
                <a:spcPts val="0"/>
              </a:spcAft>
              <a:buNone/>
            </a:pPr>
            <a:r>
              <a:rPr lang="en"/>
              <a:t>We would notice that there is an orange line represent all female lines, it’s adult. From previous genre distribution, we could see that adult only have one movie, so the result may not be general.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8ff542a9c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8ff542a9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look at the conversation role. Here we differ the conversation role as initiator and responder. </a:t>
            </a:r>
            <a:endParaRPr/>
          </a:p>
          <a:p>
            <a:pPr indent="0" lvl="0" marL="0" rtl="0" algn="l">
              <a:spcBef>
                <a:spcPts val="0"/>
              </a:spcBef>
              <a:spcAft>
                <a:spcPts val="0"/>
              </a:spcAft>
              <a:buNone/>
            </a:pPr>
            <a:r>
              <a:rPr lang="en"/>
              <a:t>Initiator is defined as the first character of a conversation and responder is the second character of a conversation.</a:t>
            </a:r>
            <a:endParaRPr/>
          </a:p>
          <a:p>
            <a:pPr indent="0" lvl="0" marL="0" rtl="0" algn="l">
              <a:spcBef>
                <a:spcPts val="0"/>
              </a:spcBef>
              <a:spcAft>
                <a:spcPts val="0"/>
              </a:spcAft>
              <a:buNone/>
            </a:pPr>
            <a:r>
              <a:rPr lang="en"/>
              <a:t>We infer that the initiator may be the more dominant role in one conversation.</a:t>
            </a:r>
            <a:endParaRPr/>
          </a:p>
          <a:p>
            <a:pPr indent="0" lvl="0" marL="0" rtl="0" algn="l">
              <a:spcBef>
                <a:spcPts val="0"/>
              </a:spcBef>
              <a:spcAft>
                <a:spcPts val="0"/>
              </a:spcAft>
              <a:buNone/>
            </a:pPr>
            <a:r>
              <a:rPr lang="en"/>
              <a:t>Here we check four types of conversation: ff, fm, mf, and mm.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8ff542a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8ff542a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the result of dialogue length,</a:t>
            </a:r>
            <a:endParaRPr/>
          </a:p>
          <a:p>
            <a:pPr indent="0" lvl="0" marL="0" rtl="0" algn="l">
              <a:spcBef>
                <a:spcPts val="0"/>
              </a:spcBef>
              <a:spcAft>
                <a:spcPts val="0"/>
              </a:spcAft>
              <a:buNone/>
            </a:pPr>
            <a:r>
              <a:rPr lang="en"/>
              <a:t>male start (and respond to) most conversations</a:t>
            </a:r>
            <a:endParaRPr/>
          </a:p>
          <a:p>
            <a:pPr indent="0" lvl="0" marL="0" rtl="0" algn="l">
              <a:spcBef>
                <a:spcPts val="0"/>
              </a:spcBef>
              <a:spcAft>
                <a:spcPts val="0"/>
              </a:spcAft>
              <a:buNone/>
            </a:pPr>
            <a:r>
              <a:rPr lang="en"/>
              <a:t>Female starts conversation more in adult, short and documentation, but may be outliers.</a:t>
            </a:r>
            <a:endParaRPr/>
          </a:p>
          <a:p>
            <a:pPr indent="0" lvl="0" marL="0" rtl="0" algn="l">
              <a:spcBef>
                <a:spcPts val="0"/>
              </a:spcBef>
              <a:spcAft>
                <a:spcPts val="0"/>
              </a:spcAft>
              <a:buNone/>
            </a:pPr>
            <a:r>
              <a:rPr lang="en"/>
              <a:t>No female-female conversations in history, adventure, war and animation.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ff542a9c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ff542a9c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third hypothesis is about the relationship between movie rating and female presence.</a:t>
            </a:r>
            <a:endParaRPr/>
          </a:p>
          <a:p>
            <a:pPr indent="0" lvl="0" marL="0" rtl="0" algn="l">
              <a:spcBef>
                <a:spcPts val="0"/>
              </a:spcBef>
              <a:spcAft>
                <a:spcPts val="0"/>
              </a:spcAft>
              <a:buNone/>
            </a:pPr>
            <a:r>
              <a:rPr lang="en"/>
              <a:t>Here we define female presence of a movie is the ratio of female dialogues to the total dialogues in that movie.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8ff542a9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ff542a9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plot. X-axis is movie ratings, y is the female presence at given movie ratings.</a:t>
            </a:r>
            <a:endParaRPr/>
          </a:p>
          <a:p>
            <a:pPr indent="0" lvl="0" marL="0" rtl="0" algn="l">
              <a:spcBef>
                <a:spcPts val="0"/>
              </a:spcBef>
              <a:spcAft>
                <a:spcPts val="0"/>
              </a:spcAft>
              <a:buNone/>
            </a:pPr>
            <a:r>
              <a:rPr lang="en"/>
              <a:t>This plot suggests that  hypo 3 is true. Highly rated movies do have stronger male presence.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8f96235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8f96235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from Amal.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almost all genres, male dominate movie dialogues and start most conversations,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8ff542a9c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8ff542a9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Highly rated movies tend to have stronger male presence.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8ff542a9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8ff542a9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expect to have more and better data, more diverse on time and genre.</a:t>
            </a:r>
            <a:endParaRPr/>
          </a:p>
          <a:p>
            <a:pPr indent="0" lvl="0" marL="0" rtl="0" algn="l">
              <a:spcBef>
                <a:spcPts val="0"/>
              </a:spcBef>
              <a:spcAft>
                <a:spcPts val="0"/>
              </a:spcAft>
              <a:buNone/>
            </a:pPr>
            <a:r>
              <a:rPr lang="en"/>
              <a:t>We could apply labeling tech for genders, like from text or IMDB, instead of using given labels.</a:t>
            </a:r>
            <a:endParaRPr/>
          </a:p>
          <a:p>
            <a:pPr indent="0" lvl="0" marL="0" rtl="0" algn="l">
              <a:spcBef>
                <a:spcPts val="0"/>
              </a:spcBef>
              <a:spcAft>
                <a:spcPts val="0"/>
              </a:spcAft>
              <a:buNone/>
            </a:pPr>
            <a:r>
              <a:rPr lang="en"/>
              <a:t>We could also analyze the female leading roles in movies, defined as being mentioned most frequently, instead of having longest dialogue.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8f96235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8f96235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8ff542a9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8ff542a9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8f96235b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8f96235b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wanted to see how the role of female characters changed with time and genre. </a:t>
            </a:r>
            <a:endParaRPr/>
          </a:p>
          <a:p>
            <a:pPr indent="-298450" lvl="0" marL="457200" rtl="0" algn="l">
              <a:spcBef>
                <a:spcPts val="0"/>
              </a:spcBef>
              <a:spcAft>
                <a:spcPts val="0"/>
              </a:spcAft>
              <a:buSzPts val="1100"/>
              <a:buChar char="●"/>
            </a:pPr>
            <a:r>
              <a:rPr lang="en"/>
              <a:t>Previous studies: one or two sentences to show that this topics has been studied previously.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8e5aceb2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8e5aceb2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8ff542a9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8ff542a9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8ff542a9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8ff542a9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8ff542a9c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8ff542a9c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three genres to show their different distribution of rating vs female presence: all have counts&gt;50</a:t>
            </a:r>
            <a:endParaRPr/>
          </a:p>
          <a:p>
            <a:pPr indent="-298450" lvl="0" marL="457200" rtl="0" algn="l">
              <a:spcBef>
                <a:spcPts val="0"/>
              </a:spcBef>
              <a:spcAft>
                <a:spcPts val="0"/>
              </a:spcAft>
              <a:buSzPts val="1100"/>
              <a:buChar char="●"/>
            </a:pPr>
            <a:r>
              <a:rPr lang="en"/>
              <a:t>Drama is the most dominant genre, spread across female presence, mainly in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8ff542a9c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8ff542a9c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three genres to show their different distribution of rating vs female presence: all have counts&gt;50</a:t>
            </a:r>
            <a:endParaRPr/>
          </a:p>
          <a:p>
            <a:pPr indent="-298450" lvl="0" marL="457200" rtl="0" algn="l">
              <a:spcBef>
                <a:spcPts val="0"/>
              </a:spcBef>
              <a:spcAft>
                <a:spcPts val="0"/>
              </a:spcAft>
              <a:buSzPts val="1100"/>
              <a:buChar char="●"/>
            </a:pPr>
            <a:r>
              <a:rPr lang="en"/>
              <a:t>Drama is the most dominant genre, spread across female presence, mainly in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8f96235b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8f96235b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average of men references in dialogue with comparison to year and different parties involved in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8f96235b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8f96235b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 result on all movies with those 6 most dominant topics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8f96235b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8f96235b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 result on all movies with those 6 most dominant topics (without 0)</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8f96235b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8f96235b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average of men references in dialogue with comparison to year and different parties involved in it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8f96235b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8f96235b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Slides to support hypothesis 1,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8f96235b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8f96235b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Plot/Table to do data exploration.</a:t>
            </a:r>
            <a:endParaRPr/>
          </a:p>
          <a:p>
            <a:pPr indent="-298450" lvl="0" marL="457200" rtl="0" algn="l">
              <a:spcBef>
                <a:spcPts val="0"/>
              </a:spcBef>
              <a:spcAft>
                <a:spcPts val="0"/>
              </a:spcAft>
              <a:buSzPts val="1100"/>
              <a:buChar char="●"/>
            </a:pPr>
            <a:r>
              <a:rPr lang="en"/>
              <a:t>30% lines by female characters.</a:t>
            </a:r>
            <a:endParaRPr/>
          </a:p>
          <a:p>
            <a:pPr indent="-298450" lvl="0" marL="457200" rtl="0" algn="l">
              <a:spcBef>
                <a:spcPts val="0"/>
              </a:spcBef>
              <a:spcAft>
                <a:spcPts val="0"/>
              </a:spcAft>
              <a:buSzPts val="1100"/>
              <a:buChar char="●"/>
            </a:pPr>
            <a:r>
              <a:rPr lang="en"/>
              <a:t>70% lines by male characters.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8f96235b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8f96235b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8f96235b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8f96235b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8f96235b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8f96235b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8f96235b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8f96235b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ratio of men references differed between genres. Clearly in Music and war.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8f96235b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8f96235b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Plot/Table to do data exploration.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f96235b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f96235b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Plot/Table to do data exploration.</a:t>
            </a:r>
            <a:endParaRPr/>
          </a:p>
          <a:p>
            <a:pPr indent="-298450" lvl="0" marL="457200" rtl="0" algn="l">
              <a:spcBef>
                <a:spcPts val="0"/>
              </a:spcBef>
              <a:spcAft>
                <a:spcPts val="0"/>
              </a:spcAft>
              <a:buSzPts val="1100"/>
              <a:buChar char="●"/>
            </a:pPr>
            <a:r>
              <a:rPr lang="en"/>
              <a:t>One movie is labeled with multiple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8f96235b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8f96235b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our hypothesis briefly. </a:t>
            </a:r>
            <a:endParaRPr/>
          </a:p>
          <a:p>
            <a:pPr indent="0" lvl="0" marL="0" rtl="0" algn="l">
              <a:spcBef>
                <a:spcPts val="0"/>
              </a:spcBef>
              <a:spcAft>
                <a:spcPts val="0"/>
              </a:spcAft>
              <a:buNone/>
            </a:pPr>
            <a:r>
              <a:rPr lang="en" sz="1200">
                <a:latin typeface="Times New Roman"/>
                <a:ea typeface="Times New Roman"/>
                <a:cs typeface="Times New Roman"/>
                <a:sym typeface="Times New Roman"/>
              </a:rPr>
              <a:t> The first aspect is when two female characters are talking to each other, they will be talking about something other than men.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How often would female characters talk about men?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Have the female dialogues topics changed overtime?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8f96235b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8f96235b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our hypothesis briefly. </a:t>
            </a:r>
            <a:endParaRPr/>
          </a:p>
          <a:p>
            <a:pPr indent="0" lvl="0" marL="0" rtl="0" algn="l">
              <a:spcBef>
                <a:spcPts val="0"/>
              </a:spcBef>
              <a:spcAft>
                <a:spcPts val="0"/>
              </a:spcAft>
              <a:buNone/>
            </a:pPr>
            <a:r>
              <a:rPr lang="en" sz="1200">
                <a:latin typeface="Times New Roman"/>
                <a:ea typeface="Times New Roman"/>
                <a:cs typeface="Times New Roman"/>
                <a:sym typeface="Times New Roman"/>
              </a:rPr>
              <a:t> The first aspect is when two female characters are talking to each other, they will be talking about something other than men.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Calculate the ratio for the lines where the men reference dimension was the highest when compared to  the personal concerns LIWC category.</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8f96235b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8f96235b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 references in the female-female conversation is very high in all the years, more than 77%.</a:t>
            </a:r>
            <a:endParaRPr/>
          </a:p>
          <a:p>
            <a:pPr indent="-298450" lvl="0" marL="457200" rtl="0" algn="l">
              <a:spcBef>
                <a:spcPts val="0"/>
              </a:spcBef>
              <a:spcAft>
                <a:spcPts val="0"/>
              </a:spcAft>
              <a:buSzPts val="1100"/>
              <a:buChar char="●"/>
            </a:pPr>
            <a:r>
              <a:rPr lang="en"/>
              <a:t>This could be attributed to mentioning men in the context of other topics, for example. </a:t>
            </a:r>
            <a:endParaRPr/>
          </a:p>
          <a:p>
            <a:pPr indent="-298450" lvl="0" marL="457200" rtl="0" algn="l">
              <a:spcBef>
                <a:spcPts val="0"/>
              </a:spcBef>
              <a:spcAft>
                <a:spcPts val="0"/>
              </a:spcAft>
              <a:buSzPts val="1100"/>
              <a:buChar char="●"/>
            </a:pPr>
            <a:r>
              <a:rPr lang="en"/>
              <a:t>In recent years we don’t see a clear trend in the change the of male references through time. </a:t>
            </a:r>
            <a:endParaRPr/>
          </a:p>
          <a:p>
            <a:pPr indent="-298450" lvl="0" marL="457200" rtl="0" algn="l">
              <a:spcBef>
                <a:spcPts val="0"/>
              </a:spcBef>
              <a:spcAft>
                <a:spcPts val="0"/>
              </a:spcAft>
              <a:buSzPts val="1100"/>
              <a:buChar char="●"/>
            </a:pPr>
            <a:r>
              <a:rPr lang="en"/>
              <a:t>Male reference frequency didn’t improve with time.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a:t>
            </a:r>
            <a:r>
              <a:rPr lang="en"/>
              <a:t>omen in Film</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Amal Alabdulkarim (aa4235) </a:t>
            </a:r>
            <a:endParaRPr/>
          </a:p>
          <a:p>
            <a:pPr indent="0" lvl="0" marL="0" rtl="0" algn="ctr">
              <a:spcBef>
                <a:spcPts val="0"/>
              </a:spcBef>
              <a:spcAft>
                <a:spcPts val="0"/>
              </a:spcAft>
              <a:buNone/>
            </a:pPr>
            <a:r>
              <a:rPr lang="en"/>
              <a:t>Jing Qian (jq2282)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16" name="Google Shape;116;p22"/>
          <p:cNvPicPr preferRelativeResize="0"/>
          <p:nvPr/>
        </p:nvPicPr>
        <p:blipFill>
          <a:blip r:embed="rId3">
            <a:alphaModFix/>
          </a:blip>
          <a:stretch>
            <a:fillRect/>
          </a:stretch>
        </p:blipFill>
        <p:spPr>
          <a:xfrm>
            <a:off x="1788825" y="1199525"/>
            <a:ext cx="5308250" cy="318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22" name="Google Shape;122;p23"/>
          <p:cNvSpPr txBox="1"/>
          <p:nvPr>
            <p:ph idx="1" type="body"/>
          </p:nvPr>
        </p:nvSpPr>
        <p:spPr>
          <a:xfrm>
            <a:off x="311700" y="1574825"/>
            <a:ext cx="8520600" cy="299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There is no clear trend in the frequency of male references through time.</a:t>
            </a:r>
            <a:endParaRPr b="1"/>
          </a:p>
          <a:p>
            <a:pPr indent="-342900" lvl="0" marL="457200" rtl="0" algn="l">
              <a:spcBef>
                <a:spcPts val="0"/>
              </a:spcBef>
              <a:spcAft>
                <a:spcPts val="0"/>
              </a:spcAft>
              <a:buSzPts val="1800"/>
              <a:buChar char="●"/>
            </a:pPr>
            <a:r>
              <a:rPr b="1" lang="en"/>
              <a:t>There is an </a:t>
            </a:r>
            <a:r>
              <a:rPr b="1" lang="en"/>
              <a:t>association between gender of characters in movies and the use of male references. (p-value </a:t>
            </a:r>
            <a:r>
              <a:rPr b="1" lang="en"/>
              <a:t> &lt;0.0</a:t>
            </a:r>
            <a:r>
              <a:rPr b="1" lang="en"/>
              <a:t>5</a:t>
            </a:r>
            <a:r>
              <a:rPr b="1" lang="en"/>
              <a:t>)</a:t>
            </a:r>
            <a:endParaRPr b="1"/>
          </a:p>
          <a:p>
            <a:pPr indent="-342900" lvl="0" marL="457200" rtl="0" algn="l">
              <a:spcBef>
                <a:spcPts val="0"/>
              </a:spcBef>
              <a:spcAft>
                <a:spcPts val="0"/>
              </a:spcAft>
              <a:buSzPts val="1800"/>
              <a:buChar char="●"/>
            </a:pPr>
            <a:r>
              <a:rPr b="1" lang="en"/>
              <a:t>Among female characters the </a:t>
            </a:r>
            <a:r>
              <a:rPr b="1" lang="en"/>
              <a:t>likelihood</a:t>
            </a:r>
            <a:r>
              <a:rPr b="1" lang="en"/>
              <a:t> of using male references in their dialogue is 1.02 times higher than male characters using male </a:t>
            </a:r>
            <a:r>
              <a:rPr b="1" lang="en"/>
              <a:t>references</a:t>
            </a:r>
            <a:r>
              <a:rPr b="1" lang="en"/>
              <a:t> in their dialogues.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a:t>
            </a:r>
            <a:r>
              <a:rPr lang="en" sz="2400"/>
              <a:t> 1.2 How diverse are the female characters dialogues</a:t>
            </a:r>
            <a:r>
              <a:rPr lang="en" sz="2400"/>
              <a:t>?</a:t>
            </a:r>
            <a:endParaRPr sz="2400"/>
          </a:p>
        </p:txBody>
      </p:sp>
      <p:sp>
        <p:nvSpPr>
          <p:cNvPr id="128" name="Google Shape;128;p24"/>
          <p:cNvSpPr txBox="1"/>
          <p:nvPr>
            <p:ph idx="1" type="body"/>
          </p:nvPr>
        </p:nvSpPr>
        <p:spPr>
          <a:xfrm>
            <a:off x="311700" y="1714500"/>
            <a:ext cx="8520600" cy="28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Latent Dirichlet allocation (LDA) with 18 topics.</a:t>
            </a:r>
            <a:endParaRPr/>
          </a:p>
          <a:p>
            <a:pPr indent="-342900" lvl="0" marL="457200" rtl="0" algn="l">
              <a:spcBef>
                <a:spcPts val="0"/>
              </a:spcBef>
              <a:spcAft>
                <a:spcPts val="0"/>
              </a:spcAft>
              <a:buSzPts val="1800"/>
              <a:buChar char="●"/>
            </a:pPr>
            <a:r>
              <a:rPr lang="en"/>
              <a:t>We also wanted to understand the distribution of topics across the movies..</a:t>
            </a:r>
            <a:endParaRPr/>
          </a:p>
          <a:p>
            <a:pPr indent="-342900" lvl="0" marL="457200" rtl="0" algn="l">
              <a:spcBef>
                <a:spcPts val="0"/>
              </a:spcBef>
              <a:spcAft>
                <a:spcPts val="0"/>
              </a:spcAft>
              <a:buSzPts val="1800"/>
              <a:buChar char="●"/>
            </a:pPr>
            <a:r>
              <a:rPr lang="en"/>
              <a:t>We trained the LDA model on the full dataset and then we used it to predict the topics of each movie line.</a:t>
            </a:r>
            <a:endParaRPr/>
          </a:p>
          <a:p>
            <a:pPr indent="0" lvl="0" marL="0" rtl="0" algn="l">
              <a:spcBef>
                <a:spcPts val="1600"/>
              </a:spcBef>
              <a:spcAft>
                <a:spcPts val="0"/>
              </a:spcAft>
              <a:buNone/>
            </a:pPr>
            <a:r>
              <a:rPr lang="en"/>
              <a:t> </a:t>
            </a:r>
            <a:endParaRPr/>
          </a:p>
          <a:p>
            <a:pPr indent="0" lvl="0" marL="45720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34" name="Google Shape;134;p25"/>
          <p:cNvPicPr preferRelativeResize="0"/>
          <p:nvPr/>
        </p:nvPicPr>
        <p:blipFill>
          <a:blip r:embed="rId3">
            <a:alphaModFix/>
          </a:blip>
          <a:stretch>
            <a:fillRect/>
          </a:stretch>
        </p:blipFill>
        <p:spPr>
          <a:xfrm>
            <a:off x="3880950" y="169725"/>
            <a:ext cx="4562501" cy="4804049"/>
          </a:xfrm>
          <a:prstGeom prst="rect">
            <a:avLst/>
          </a:prstGeom>
          <a:noFill/>
          <a:ln>
            <a:noFill/>
          </a:ln>
        </p:spPr>
      </p:pic>
      <p:sp>
        <p:nvSpPr>
          <p:cNvPr id="135" name="Google Shape;135;p25"/>
          <p:cNvSpPr txBox="1"/>
          <p:nvPr>
            <p:ph idx="1" type="body"/>
          </p:nvPr>
        </p:nvSpPr>
        <p:spPr>
          <a:xfrm>
            <a:off x="311700" y="1017725"/>
            <a:ext cx="3246300" cy="355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Overall topics distribution: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41" name="Google Shape;141;p26"/>
          <p:cNvSpPr txBox="1"/>
          <p:nvPr>
            <p:ph idx="1" type="body"/>
          </p:nvPr>
        </p:nvSpPr>
        <p:spPr>
          <a:xfrm>
            <a:off x="311700" y="1017725"/>
            <a:ext cx="3246300" cy="355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Overall topics distribution: </a:t>
            </a:r>
            <a:endParaRPr/>
          </a:p>
        </p:txBody>
      </p:sp>
      <p:graphicFrame>
        <p:nvGraphicFramePr>
          <p:cNvPr id="142" name="Google Shape;142;p26"/>
          <p:cNvGraphicFramePr/>
          <p:nvPr/>
        </p:nvGraphicFramePr>
        <p:xfrm>
          <a:off x="820625" y="1981788"/>
          <a:ext cx="3000000" cy="3000000"/>
        </p:xfrm>
        <a:graphic>
          <a:graphicData uri="http://schemas.openxmlformats.org/drawingml/2006/table">
            <a:tbl>
              <a:tblPr>
                <a:noFill/>
                <a:tableStyleId>{1DE9FD20-A438-4067-A7BF-F0643211D7E0}</a:tableStyleId>
              </a:tblPr>
              <a:tblGrid>
                <a:gridCol w="1447800"/>
                <a:gridCol w="1447800"/>
                <a:gridCol w="1447800"/>
                <a:gridCol w="1447800"/>
                <a:gridCol w="1447800"/>
              </a:tblGrid>
              <a:tr h="381000">
                <a:tc>
                  <a:txBody>
                    <a:bodyPr>
                      <a:noAutofit/>
                    </a:bodyPr>
                    <a:lstStyle/>
                    <a:p>
                      <a:pPr indent="0" lvl="0" marL="0" rtl="0" algn="l">
                        <a:spcBef>
                          <a:spcPts val="0"/>
                        </a:spcBef>
                        <a:spcAft>
                          <a:spcPts val="0"/>
                        </a:spcAft>
                        <a:buNone/>
                      </a:pPr>
                      <a:r>
                        <a:rPr lang="en"/>
                        <a:t>Group</a:t>
                      </a:r>
                      <a:endParaRPr/>
                    </a:p>
                  </a:txBody>
                  <a:tcPr marT="91425" marB="91425" marR="91425" marL="91425"/>
                </a:tc>
                <a:tc>
                  <a:txBody>
                    <a:bodyPr>
                      <a:noAutofit/>
                    </a:bodyPr>
                    <a:lstStyle/>
                    <a:p>
                      <a:pPr indent="0" lvl="0" marL="0" rtl="0" algn="l">
                        <a:spcBef>
                          <a:spcPts val="0"/>
                        </a:spcBef>
                        <a:spcAft>
                          <a:spcPts val="0"/>
                        </a:spcAft>
                        <a:buNone/>
                      </a:pPr>
                      <a:r>
                        <a:rPr lang="en"/>
                        <a:t>First topic</a:t>
                      </a:r>
                      <a:endParaRPr/>
                    </a:p>
                  </a:txBody>
                  <a:tcPr marT="91425" marB="91425" marR="91425" marL="91425"/>
                </a:tc>
                <a:tc>
                  <a:txBody>
                    <a:bodyPr>
                      <a:noAutofit/>
                    </a:bodyPr>
                    <a:lstStyle/>
                    <a:p>
                      <a:pPr indent="0" lvl="0" marL="0" rtl="0" algn="l">
                        <a:spcBef>
                          <a:spcPts val="0"/>
                        </a:spcBef>
                        <a:spcAft>
                          <a:spcPts val="0"/>
                        </a:spcAft>
                        <a:buNone/>
                      </a:pPr>
                      <a:r>
                        <a:rPr lang="en"/>
                        <a:t>Second topic</a:t>
                      </a:r>
                      <a:endParaRPr/>
                    </a:p>
                  </a:txBody>
                  <a:tcPr marT="91425" marB="91425" marR="91425" marL="91425"/>
                </a:tc>
                <a:tc>
                  <a:txBody>
                    <a:bodyPr>
                      <a:noAutofit/>
                    </a:bodyPr>
                    <a:lstStyle/>
                    <a:p>
                      <a:pPr indent="0" lvl="0" marL="0" rtl="0" algn="l">
                        <a:spcBef>
                          <a:spcPts val="0"/>
                        </a:spcBef>
                        <a:spcAft>
                          <a:spcPts val="0"/>
                        </a:spcAft>
                        <a:buNone/>
                      </a:pPr>
                      <a:r>
                        <a:rPr lang="en"/>
                        <a:t>Third</a:t>
                      </a:r>
                      <a:endParaRPr/>
                    </a:p>
                  </a:txBody>
                  <a:tcPr marT="91425" marB="91425" marR="91425" marL="91425"/>
                </a:tc>
                <a:tc>
                  <a:txBody>
                    <a:bodyPr>
                      <a:noAutofit/>
                    </a:bodyPr>
                    <a:lstStyle/>
                    <a:p>
                      <a:pPr indent="0" lvl="0" marL="0" rtl="0" algn="l">
                        <a:spcBef>
                          <a:spcPts val="0"/>
                        </a:spcBef>
                        <a:spcAft>
                          <a:spcPts val="0"/>
                        </a:spcAft>
                        <a:buNone/>
                      </a:pPr>
                      <a:r>
                        <a:rPr lang="en"/>
                        <a:t>Fourth topic</a:t>
                      </a:r>
                      <a:endParaRPr/>
                    </a:p>
                  </a:txBody>
                  <a:tcPr marT="91425" marB="91425" marR="91425" marL="91425"/>
                </a:tc>
              </a:tr>
              <a:tr h="381000">
                <a:tc>
                  <a:txBody>
                    <a:bodyPr>
                      <a:noAutofit/>
                    </a:bodyPr>
                    <a:lstStyle/>
                    <a:p>
                      <a:pPr indent="0" lvl="0" marL="0" rtl="0" algn="l">
                        <a:spcBef>
                          <a:spcPts val="0"/>
                        </a:spcBef>
                        <a:spcAft>
                          <a:spcPts val="0"/>
                        </a:spcAft>
                        <a:buNone/>
                      </a:pPr>
                      <a:r>
                        <a:rPr lang="en"/>
                        <a:t>Overall</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Topic 0  (Time)</a:t>
                      </a:r>
                      <a:endParaRPr>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6AA84F"/>
                          </a:solidFill>
                        </a:rPr>
                        <a:t>Topic 2 (Friend)</a:t>
                      </a:r>
                      <a:endParaRPr>
                        <a:solidFill>
                          <a:srgbClr val="6AA84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0000"/>
                          </a:solidFill>
                        </a:rPr>
                        <a:t>Topic 3 (good)</a:t>
                      </a:r>
                      <a:endParaRPr>
                        <a:solidFill>
                          <a:srgbClr val="FF00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9900"/>
                          </a:solidFill>
                        </a:rPr>
                        <a:t>Topic 1 (dead)</a:t>
                      </a:r>
                      <a:endParaRPr>
                        <a:solidFill>
                          <a:srgbClr val="FF9900"/>
                        </a:solidFill>
                      </a:endParaRPr>
                    </a:p>
                  </a:txBody>
                  <a:tcPr marT="91425" marB="91425" marR="91425" marL="91425"/>
                </a:tc>
              </a:tr>
              <a:tr h="381000">
                <a:tc>
                  <a:txBody>
                    <a:bodyPr>
                      <a:noAutofit/>
                    </a:bodyPr>
                    <a:lstStyle/>
                    <a:p>
                      <a:pPr indent="0" lvl="0" marL="0" rtl="0" algn="l">
                        <a:spcBef>
                          <a:spcPts val="0"/>
                        </a:spcBef>
                        <a:spcAft>
                          <a:spcPts val="0"/>
                        </a:spcAft>
                        <a:buNone/>
                      </a:pPr>
                      <a:r>
                        <a:rPr lang="en"/>
                        <a:t>Female to Female</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Topic 0 </a:t>
                      </a:r>
                      <a:r>
                        <a:rPr lang="en">
                          <a:solidFill>
                            <a:schemeClr val="dk1"/>
                          </a:solidFill>
                        </a:rPr>
                        <a:t> (Time)</a:t>
                      </a:r>
                      <a:endParaRPr>
                        <a:solidFill>
                          <a:schemeClr val="dk1"/>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6AA84F"/>
                          </a:solidFill>
                        </a:rPr>
                        <a:t>Topic 2 (Friend)</a:t>
                      </a:r>
                      <a:endParaRPr>
                        <a:solidFill>
                          <a:srgbClr val="6AA84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0000"/>
                          </a:solidFill>
                        </a:rPr>
                        <a:t>Topic 3 (good)</a:t>
                      </a:r>
                      <a:endParaRPr>
                        <a:solidFill>
                          <a:srgbClr val="FF00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783F04"/>
                          </a:solidFill>
                        </a:rPr>
                        <a:t>Topic 9 (talk)</a:t>
                      </a:r>
                      <a:endParaRPr>
                        <a:solidFill>
                          <a:srgbClr val="783F04"/>
                        </a:solidFill>
                      </a:endParaRPr>
                    </a:p>
                  </a:txBody>
                  <a:tcPr marT="91425" marB="91425" marR="91425" marL="91425"/>
                </a:tc>
              </a:tr>
              <a:tr h="381000">
                <a:tc>
                  <a:txBody>
                    <a:bodyPr>
                      <a:noAutofit/>
                    </a:bodyPr>
                    <a:lstStyle/>
                    <a:p>
                      <a:pPr indent="0" lvl="0" marL="0" rtl="0" algn="l">
                        <a:spcBef>
                          <a:spcPts val="0"/>
                        </a:spcBef>
                        <a:spcAft>
                          <a:spcPts val="0"/>
                        </a:spcAft>
                        <a:buNone/>
                      </a:pPr>
                      <a:r>
                        <a:rPr lang="en"/>
                        <a:t>Male to Male</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Topic 0</a:t>
                      </a:r>
                      <a:r>
                        <a:rPr lang="en">
                          <a:solidFill>
                            <a:schemeClr val="dk1"/>
                          </a:solidFill>
                        </a:rPr>
                        <a:t> (Time)</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8E7CC3"/>
                          </a:solidFill>
                        </a:rPr>
                        <a:t>Topic 5 (Swear)</a:t>
                      </a:r>
                      <a:endParaRPr>
                        <a:solidFill>
                          <a:srgbClr val="8E7CC3"/>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9900"/>
                          </a:solidFill>
                        </a:rPr>
                        <a:t>Topic 1 (dead)</a:t>
                      </a:r>
                      <a:endParaRPr>
                        <a:solidFill>
                          <a:srgbClr val="FF9900"/>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0000"/>
                          </a:solidFill>
                        </a:rPr>
                        <a:t>Topic 3 (good)</a:t>
                      </a:r>
                      <a:endParaRPr>
                        <a:solidFill>
                          <a:srgbClr val="FF0000"/>
                        </a:solidFill>
                      </a:endParaRPr>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Crossgender</a:t>
                      </a:r>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
                          <a:solidFill>
                            <a:schemeClr val="dk1"/>
                          </a:solidFill>
                        </a:rPr>
                        <a:t>Topic 0 </a:t>
                      </a:r>
                      <a:r>
                        <a:rPr lang="en">
                          <a:solidFill>
                            <a:schemeClr val="dk1"/>
                          </a:solidFill>
                        </a:rPr>
                        <a:t> (Time)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93C47D"/>
                          </a:solidFill>
                        </a:rPr>
                        <a:t>Topic 2 (Friend)</a:t>
                      </a:r>
                      <a:endParaRPr>
                        <a:solidFill>
                          <a:srgbClr val="93C47D"/>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0000"/>
                          </a:solidFill>
                        </a:rPr>
                        <a:t>Topic 3 (good)</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783F04"/>
                          </a:solidFill>
                        </a:rPr>
                        <a:t>Topic 9 (talk)</a:t>
                      </a:r>
                      <a:endParaRPr>
                        <a:solidFill>
                          <a:srgbClr val="783F04"/>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48" name="Google Shape;148;p27"/>
          <p:cNvPicPr preferRelativeResize="0"/>
          <p:nvPr/>
        </p:nvPicPr>
        <p:blipFill rotWithShape="1">
          <a:blip r:embed="rId3">
            <a:alphaModFix/>
          </a:blip>
          <a:srcRect b="6454" l="0" r="14697" t="0"/>
          <a:stretch/>
        </p:blipFill>
        <p:spPr>
          <a:xfrm>
            <a:off x="3486250" y="301975"/>
            <a:ext cx="4903852" cy="453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54" name="Google Shape;154;p28"/>
          <p:cNvPicPr preferRelativeResize="0"/>
          <p:nvPr/>
        </p:nvPicPr>
        <p:blipFill>
          <a:blip r:embed="rId3">
            <a:alphaModFix/>
          </a:blip>
          <a:stretch>
            <a:fillRect/>
          </a:stretch>
        </p:blipFill>
        <p:spPr>
          <a:xfrm>
            <a:off x="2812200" y="858850"/>
            <a:ext cx="6020101" cy="3789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Female topics aligns mostly with the overall topics. </a:t>
            </a:r>
            <a:endParaRPr sz="2400"/>
          </a:p>
          <a:p>
            <a:pPr indent="-381000" lvl="0" marL="457200" rtl="0" algn="l">
              <a:spcBef>
                <a:spcPts val="0"/>
              </a:spcBef>
              <a:spcAft>
                <a:spcPts val="0"/>
              </a:spcAft>
              <a:buSzPts val="2400"/>
              <a:buChar char="●"/>
            </a:pPr>
            <a:r>
              <a:rPr lang="en" sz="2400"/>
              <a:t>The topics changed with time and they are more balanced in recent years.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 2. Female characters have a more powerful appearance in specific genres. </a:t>
            </a:r>
            <a:endParaRPr/>
          </a:p>
          <a:p>
            <a:pPr indent="0" lvl="0" marL="0" rtl="0" algn="l">
              <a:spcBef>
                <a:spcPts val="0"/>
              </a:spcBef>
              <a:spcAft>
                <a:spcPts val="0"/>
              </a:spcAft>
              <a:buNone/>
            </a:pPr>
            <a:r>
              <a:t/>
            </a:r>
            <a:endParaRPr/>
          </a:p>
        </p:txBody>
      </p:sp>
      <p:sp>
        <p:nvSpPr>
          <p:cNvPr id="166" name="Google Shape;166;p30"/>
          <p:cNvSpPr txBox="1"/>
          <p:nvPr/>
        </p:nvSpPr>
        <p:spPr>
          <a:xfrm>
            <a:off x="1210250" y="1960575"/>
            <a:ext cx="6196500" cy="8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Discuss </a:t>
            </a:r>
            <a:r>
              <a:rPr b="1" lang="en" sz="2400">
                <a:latin typeface="Proxima Nova"/>
                <a:ea typeface="Proxima Nova"/>
                <a:cs typeface="Proxima Nova"/>
                <a:sym typeface="Proxima Nova"/>
              </a:rPr>
              <a:t>appearance</a:t>
            </a:r>
            <a:r>
              <a:rPr lang="en" sz="2400">
                <a:latin typeface="Proxima Nova"/>
                <a:ea typeface="Proxima Nova"/>
                <a:cs typeface="Proxima Nova"/>
                <a:sym typeface="Proxima Nova"/>
              </a:rPr>
              <a:t> in two aspects:</a:t>
            </a:r>
            <a:endParaRPr sz="2400">
              <a:latin typeface="Proxima Nova"/>
              <a:ea typeface="Proxima Nova"/>
              <a:cs typeface="Proxima Nova"/>
              <a:sym typeface="Proxima Nova"/>
            </a:endParaRPr>
          </a:p>
          <a:p>
            <a:pPr indent="0" lvl="0" marL="0" rtl="0" algn="l">
              <a:spcBef>
                <a:spcPts val="0"/>
              </a:spcBef>
              <a:spcAft>
                <a:spcPts val="0"/>
              </a:spcAft>
              <a:buNone/>
            </a:pPr>
            <a:r>
              <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Length of dialogue</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 sz="2400">
                <a:latin typeface="Proxima Nova"/>
                <a:ea typeface="Proxima Nova"/>
                <a:cs typeface="Proxima Nova"/>
                <a:sym typeface="Proxima Nova"/>
              </a:rPr>
              <a:t>Role in conversation</a:t>
            </a:r>
            <a:endParaRPr sz="24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idx="4294967295" type="body"/>
          </p:nvPr>
        </p:nvSpPr>
        <p:spPr>
          <a:xfrm>
            <a:off x="1207625" y="2057900"/>
            <a:ext cx="7034100" cy="18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2.1. Gender gap in </a:t>
            </a:r>
            <a:r>
              <a:rPr b="1" lang="en" sz="2400" u="sng"/>
              <a:t>dialogue</a:t>
            </a:r>
            <a:r>
              <a:rPr b="1" lang="en" sz="2400"/>
              <a:t> length</a:t>
            </a:r>
            <a:endParaRPr b="1" sz="2400"/>
          </a:p>
          <a:p>
            <a:pPr indent="0" lvl="0" marL="0" rtl="0" algn="l">
              <a:spcBef>
                <a:spcPts val="1600"/>
              </a:spcBef>
              <a:spcAft>
                <a:spcPts val="0"/>
              </a:spcAft>
              <a:buNone/>
            </a:pPr>
            <a:r>
              <a:rPr b="1" lang="en"/>
              <a:t>Length: #lines (#words) </a:t>
            </a:r>
            <a:endParaRPr/>
          </a:p>
          <a:p>
            <a:pPr indent="0" lvl="0" marL="0" rtl="0" algn="l">
              <a:spcBef>
                <a:spcPts val="1600"/>
              </a:spcBef>
              <a:spcAft>
                <a:spcPts val="1600"/>
              </a:spcAft>
              <a:buNone/>
            </a:pPr>
            <a:r>
              <a:rPr lang="en"/>
              <a:t>Ratio = #male lines / # total lines</a:t>
            </a:r>
            <a:endParaRPr/>
          </a:p>
        </p:txBody>
      </p:sp>
      <p:sp>
        <p:nvSpPr>
          <p:cNvPr id="172" name="Google Shape;172;p3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 2. Female characters have a more powerful appearance in specific genres.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movies portray female characters through time</a:t>
            </a:r>
            <a:endParaRPr/>
          </a:p>
        </p:txBody>
      </p:sp>
      <p:pic>
        <p:nvPicPr>
          <p:cNvPr id="63" name="Google Shape;63;p14"/>
          <p:cNvPicPr preferRelativeResize="0"/>
          <p:nvPr/>
        </p:nvPicPr>
        <p:blipFill rotWithShape="1">
          <a:blip r:embed="rId3">
            <a:alphaModFix/>
          </a:blip>
          <a:srcRect b="0" l="25235" r="23619" t="0"/>
          <a:stretch/>
        </p:blipFill>
        <p:spPr>
          <a:xfrm>
            <a:off x="573550" y="1790525"/>
            <a:ext cx="2627250" cy="2886050"/>
          </a:xfrm>
          <a:prstGeom prst="rect">
            <a:avLst/>
          </a:prstGeom>
          <a:noFill/>
          <a:ln>
            <a:noFill/>
          </a:ln>
        </p:spPr>
      </p:pic>
      <p:pic>
        <p:nvPicPr>
          <p:cNvPr id="64" name="Google Shape;64;p14"/>
          <p:cNvPicPr preferRelativeResize="0"/>
          <p:nvPr/>
        </p:nvPicPr>
        <p:blipFill rotWithShape="1">
          <a:blip r:embed="rId4">
            <a:alphaModFix/>
          </a:blip>
          <a:srcRect b="0" l="23549" r="22634" t="0"/>
          <a:stretch/>
        </p:blipFill>
        <p:spPr>
          <a:xfrm>
            <a:off x="3506975" y="1790525"/>
            <a:ext cx="2328020" cy="2886049"/>
          </a:xfrm>
          <a:prstGeom prst="rect">
            <a:avLst/>
          </a:prstGeom>
          <a:noFill/>
          <a:ln>
            <a:noFill/>
          </a:ln>
        </p:spPr>
      </p:pic>
      <p:pic>
        <p:nvPicPr>
          <p:cNvPr id="65" name="Google Shape;65;p14"/>
          <p:cNvPicPr preferRelativeResize="0"/>
          <p:nvPr/>
        </p:nvPicPr>
        <p:blipFill rotWithShape="1">
          <a:blip r:embed="rId5">
            <a:alphaModFix/>
          </a:blip>
          <a:srcRect b="0" l="19323" r="20420" t="0"/>
          <a:stretch/>
        </p:blipFill>
        <p:spPr>
          <a:xfrm>
            <a:off x="6141175" y="1790525"/>
            <a:ext cx="2607191" cy="2886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32"/>
          <p:cNvPicPr preferRelativeResize="0"/>
          <p:nvPr/>
        </p:nvPicPr>
        <p:blipFill>
          <a:blip r:embed="rId3">
            <a:alphaModFix/>
          </a:blip>
          <a:stretch>
            <a:fillRect/>
          </a:stretch>
        </p:blipFill>
        <p:spPr>
          <a:xfrm>
            <a:off x="909975" y="-132950"/>
            <a:ext cx="7914712" cy="5276450"/>
          </a:xfrm>
          <a:prstGeom prst="rect">
            <a:avLst/>
          </a:prstGeom>
          <a:noFill/>
          <a:ln>
            <a:noFill/>
          </a:ln>
        </p:spPr>
      </p:pic>
      <p:sp>
        <p:nvSpPr>
          <p:cNvPr id="178" name="Google Shape;178;p32"/>
          <p:cNvSpPr/>
          <p:nvPr/>
        </p:nvSpPr>
        <p:spPr>
          <a:xfrm>
            <a:off x="4251960" y="182600"/>
            <a:ext cx="2628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2"/>
          <p:cNvSpPr/>
          <p:nvPr/>
        </p:nvSpPr>
        <p:spPr>
          <a:xfrm>
            <a:off x="6279160" y="182600"/>
            <a:ext cx="2628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p:nvPr/>
        </p:nvSpPr>
        <p:spPr>
          <a:xfrm>
            <a:off x="4735935" y="182600"/>
            <a:ext cx="2628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2"/>
          <p:cNvSpPr txBox="1"/>
          <p:nvPr/>
        </p:nvSpPr>
        <p:spPr>
          <a:xfrm>
            <a:off x="5779825" y="4464175"/>
            <a:ext cx="3730500" cy="856200"/>
          </a:xfrm>
          <a:prstGeom prst="rect">
            <a:avLst/>
          </a:prstGeom>
          <a:noFill/>
          <a:ln>
            <a:noFill/>
          </a:ln>
          <a:effectLst>
            <a:outerShdw blurRad="57150" rotWithShape="0" algn="bl" dir="5400000" dist="19050">
              <a:srgbClr val="000000">
                <a:alpha val="66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Proxima Nova"/>
                <a:ea typeface="Proxima Nova"/>
                <a:cs typeface="Proxima Nova"/>
                <a:sym typeface="Proxima Nova"/>
              </a:rPr>
              <a:t>History - &gt; his story? </a:t>
            </a:r>
            <a:endParaRPr b="1" sz="2400">
              <a:solidFill>
                <a:schemeClr val="accent3"/>
              </a:solidFill>
              <a:latin typeface="Proxima Nova"/>
              <a:ea typeface="Proxima Nova"/>
              <a:cs typeface="Proxima Nova"/>
              <a:sym typeface="Proxima Nova"/>
            </a:endParaRPr>
          </a:p>
        </p:txBody>
      </p:sp>
      <p:sp>
        <p:nvSpPr>
          <p:cNvPr id="182" name="Google Shape;182;p32"/>
          <p:cNvSpPr/>
          <p:nvPr/>
        </p:nvSpPr>
        <p:spPr>
          <a:xfrm>
            <a:off x="2673810" y="182600"/>
            <a:ext cx="2628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 2. Female characters have a more powerful appearance in specific genres. </a:t>
            </a:r>
            <a:endParaRPr/>
          </a:p>
        </p:txBody>
      </p:sp>
      <p:sp>
        <p:nvSpPr>
          <p:cNvPr id="188" name="Google Shape;188;p33"/>
          <p:cNvSpPr txBox="1"/>
          <p:nvPr>
            <p:ph idx="1" type="body"/>
          </p:nvPr>
        </p:nvSpPr>
        <p:spPr>
          <a:xfrm>
            <a:off x="423300" y="1727100"/>
            <a:ext cx="829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2.2. Gender gap in </a:t>
            </a:r>
            <a:r>
              <a:rPr b="1" lang="en" sz="2400" u="sng"/>
              <a:t>conversation</a:t>
            </a:r>
            <a:r>
              <a:rPr b="1" lang="en" sz="2400"/>
              <a:t> initiator vs responder</a:t>
            </a:r>
            <a:endParaRPr b="1" sz="2400"/>
          </a:p>
          <a:p>
            <a:pPr indent="457200" lvl="0" marL="0" rtl="0" algn="l">
              <a:spcBef>
                <a:spcPts val="1600"/>
              </a:spcBef>
              <a:spcAft>
                <a:spcPts val="0"/>
              </a:spcAft>
              <a:buNone/>
            </a:pPr>
            <a:r>
              <a:rPr b="1" lang="en"/>
              <a:t>Initiator</a:t>
            </a:r>
            <a:r>
              <a:rPr lang="en"/>
              <a:t>: the </a:t>
            </a:r>
            <a:r>
              <a:rPr i="1" lang="en"/>
              <a:t>first</a:t>
            </a:r>
            <a:r>
              <a:rPr lang="en"/>
              <a:t> character of a conversation </a:t>
            </a:r>
            <a:endParaRPr/>
          </a:p>
          <a:p>
            <a:pPr indent="457200" lvl="0" marL="0" rtl="0" algn="l">
              <a:spcBef>
                <a:spcPts val="1600"/>
              </a:spcBef>
              <a:spcAft>
                <a:spcPts val="0"/>
              </a:spcAft>
              <a:buNone/>
            </a:pPr>
            <a:r>
              <a:rPr b="1" lang="en"/>
              <a:t>Responder</a:t>
            </a:r>
            <a:r>
              <a:rPr lang="en"/>
              <a:t>: </a:t>
            </a:r>
            <a:r>
              <a:rPr lang="en"/>
              <a:t>the </a:t>
            </a:r>
            <a:r>
              <a:rPr i="1" lang="en"/>
              <a:t>second</a:t>
            </a:r>
            <a:r>
              <a:rPr lang="en"/>
              <a:t> character of a conversation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Check </a:t>
            </a:r>
            <a:r>
              <a:rPr b="1" lang="en"/>
              <a:t>female-female, female-male, male-female, male-male</a:t>
            </a:r>
            <a:r>
              <a:rPr lang="en"/>
              <a:t> conversations</a:t>
            </a:r>
            <a:endParaRPr/>
          </a:p>
          <a:p>
            <a:pPr indent="-342900" lvl="0" marL="457200" rtl="0" algn="l">
              <a:spcBef>
                <a:spcPts val="0"/>
              </a:spcBef>
              <a:spcAft>
                <a:spcPts val="0"/>
              </a:spcAft>
              <a:buSzPts val="1800"/>
              <a:buChar char="●"/>
            </a:pPr>
            <a:r>
              <a:rPr lang="en"/>
              <a:t>Take proportion in each genre, not counts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4"/>
          <p:cNvPicPr preferRelativeResize="0"/>
          <p:nvPr/>
        </p:nvPicPr>
        <p:blipFill>
          <a:blip r:embed="rId3">
            <a:alphaModFix/>
          </a:blip>
          <a:stretch>
            <a:fillRect/>
          </a:stretch>
        </p:blipFill>
        <p:spPr>
          <a:xfrm>
            <a:off x="1143000" y="0"/>
            <a:ext cx="7347861" cy="5143500"/>
          </a:xfrm>
          <a:prstGeom prst="rect">
            <a:avLst/>
          </a:prstGeom>
          <a:noFill/>
          <a:ln>
            <a:noFill/>
          </a:ln>
        </p:spPr>
      </p:pic>
      <p:sp>
        <p:nvSpPr>
          <p:cNvPr id="194" name="Google Shape;194;p34"/>
          <p:cNvSpPr/>
          <p:nvPr/>
        </p:nvSpPr>
        <p:spPr>
          <a:xfrm>
            <a:off x="4280175" y="212250"/>
            <a:ext cx="2919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4"/>
          <p:cNvSpPr/>
          <p:nvPr/>
        </p:nvSpPr>
        <p:spPr>
          <a:xfrm>
            <a:off x="4768625" y="212250"/>
            <a:ext cx="291900" cy="4510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p:nvPr/>
        </p:nvSpPr>
        <p:spPr>
          <a:xfrm>
            <a:off x="6384875" y="212250"/>
            <a:ext cx="291900" cy="45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4"/>
          <p:cNvSpPr/>
          <p:nvPr/>
        </p:nvSpPr>
        <p:spPr>
          <a:xfrm>
            <a:off x="3124200" y="212250"/>
            <a:ext cx="530400" cy="45102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4"/>
          <p:cNvSpPr/>
          <p:nvPr/>
        </p:nvSpPr>
        <p:spPr>
          <a:xfrm>
            <a:off x="5197650" y="212250"/>
            <a:ext cx="356700" cy="48102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p:nvPr/>
        </p:nvSpPr>
        <p:spPr>
          <a:xfrm>
            <a:off x="3540800" y="212250"/>
            <a:ext cx="530400" cy="47145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4"/>
          <p:cNvSpPr/>
          <p:nvPr/>
        </p:nvSpPr>
        <p:spPr>
          <a:xfrm>
            <a:off x="6179925" y="212250"/>
            <a:ext cx="291900" cy="4510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 3 Movies with higher rating tend to have a stronger male presence.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 name="Google Shape;206;p35"/>
          <p:cNvSpPr txBox="1"/>
          <p:nvPr>
            <p:ph idx="1" type="body"/>
          </p:nvPr>
        </p:nvSpPr>
        <p:spPr>
          <a:xfrm>
            <a:off x="441750" y="2216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Female presence </a:t>
            </a:r>
            <a:r>
              <a:rPr lang="en" sz="2400"/>
              <a:t>(of a </a:t>
            </a:r>
            <a:r>
              <a:rPr lang="en" sz="2400" u="sng"/>
              <a:t>movie</a:t>
            </a:r>
            <a:r>
              <a:rPr lang="en" sz="2400"/>
              <a:t>) = # female lines / # total lines</a:t>
            </a:r>
            <a:endParaRPr sz="2400"/>
          </a:p>
          <a:p>
            <a:pPr indent="0" lvl="0" marL="0" rtl="0" algn="l">
              <a:spcBef>
                <a:spcPts val="1600"/>
              </a:spcBef>
              <a:spcAft>
                <a:spcPts val="1600"/>
              </a:spcAft>
              <a:buNone/>
            </a:pPr>
            <a:r>
              <a:rPr b="1" lang="en" sz="2400"/>
              <a:t>Male presence</a:t>
            </a:r>
            <a:r>
              <a:rPr lang="en" sz="2400"/>
              <a:t> = 1 - Female presence</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6"/>
          <p:cNvPicPr preferRelativeResize="0"/>
          <p:nvPr/>
        </p:nvPicPr>
        <p:blipFill>
          <a:blip r:embed="rId3">
            <a:alphaModFix/>
          </a:blip>
          <a:stretch>
            <a:fillRect/>
          </a:stretch>
        </p:blipFill>
        <p:spPr>
          <a:xfrm>
            <a:off x="765750" y="34250"/>
            <a:ext cx="7612500" cy="5075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17" name="Google Shape;21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Men are in most women conversations even if they weren’t the main topic. </a:t>
            </a:r>
            <a:endParaRPr b="1"/>
          </a:p>
          <a:p>
            <a:pPr indent="-342900" lvl="0" marL="914400" rtl="0" algn="l">
              <a:spcBef>
                <a:spcPts val="0"/>
              </a:spcBef>
              <a:spcAft>
                <a:spcPts val="0"/>
              </a:spcAft>
              <a:buSzPts val="1800"/>
              <a:buChar char="●"/>
            </a:pPr>
            <a:r>
              <a:rPr lang="en"/>
              <a:t>Male references dominated the words of female character lines when they talk to each other.</a:t>
            </a:r>
            <a:endParaRPr/>
          </a:p>
          <a:p>
            <a:pPr indent="-342900" lvl="0" marL="914400" rtl="0" algn="l">
              <a:spcBef>
                <a:spcPts val="0"/>
              </a:spcBef>
              <a:spcAft>
                <a:spcPts val="0"/>
              </a:spcAft>
              <a:buSzPts val="1800"/>
              <a:buChar char="●"/>
            </a:pPr>
            <a:r>
              <a:rPr lang="en"/>
              <a:t>No clear trend in the male references through the years.</a:t>
            </a:r>
            <a:endParaRPr/>
          </a:p>
          <a:p>
            <a:pPr indent="-342900" lvl="0" marL="457200" rtl="0" algn="l">
              <a:spcBef>
                <a:spcPts val="0"/>
              </a:spcBef>
              <a:spcAft>
                <a:spcPts val="0"/>
              </a:spcAft>
              <a:buSzPts val="1800"/>
              <a:buAutoNum type="arabicPeriod"/>
            </a:pPr>
            <a:r>
              <a:rPr b="1" lang="en"/>
              <a:t>Female dialogue topics change through time .</a:t>
            </a:r>
            <a:endParaRPr b="1"/>
          </a:p>
          <a:p>
            <a:pPr indent="-342900" lvl="0" marL="914400" rtl="0" algn="l">
              <a:spcBef>
                <a:spcPts val="0"/>
              </a:spcBef>
              <a:spcAft>
                <a:spcPts val="0"/>
              </a:spcAft>
              <a:buSzPts val="1800"/>
              <a:buChar char="●"/>
            </a:pPr>
            <a:r>
              <a:rPr lang="en" sz="1800"/>
              <a:t>They are more</a:t>
            </a:r>
            <a:r>
              <a:rPr lang="en"/>
              <a:t> balanced in recent years</a:t>
            </a:r>
            <a:endParaRPr sz="1800"/>
          </a:p>
          <a:p>
            <a:pPr indent="-342900" lvl="0" marL="457200" rtl="0" algn="l">
              <a:spcBef>
                <a:spcPts val="0"/>
              </a:spcBef>
              <a:spcAft>
                <a:spcPts val="0"/>
              </a:spcAft>
              <a:buSzPts val="1800"/>
              <a:buAutoNum type="arabicPeriod"/>
            </a:pPr>
            <a:r>
              <a:rPr b="1" lang="en"/>
              <a:t>Dialogue length: </a:t>
            </a:r>
            <a:endParaRPr b="1"/>
          </a:p>
          <a:p>
            <a:pPr indent="-342900" lvl="0" marL="457200" rtl="0" algn="l">
              <a:spcBef>
                <a:spcPts val="0"/>
              </a:spcBef>
              <a:spcAft>
                <a:spcPts val="0"/>
              </a:spcAft>
              <a:buSzPts val="1800"/>
              <a:buChar char="●"/>
            </a:pPr>
            <a:r>
              <a:rPr lang="en"/>
              <a:t>Male roles dominate movie dialogues in almost all genres, especially history.</a:t>
            </a:r>
            <a:endParaRPr/>
          </a:p>
          <a:p>
            <a:pPr indent="-342900" lvl="0" marL="457200" rtl="0" algn="l">
              <a:spcBef>
                <a:spcPts val="0"/>
              </a:spcBef>
              <a:spcAft>
                <a:spcPts val="0"/>
              </a:spcAft>
              <a:buSzPts val="1800"/>
              <a:buChar char="●"/>
            </a:pPr>
            <a:r>
              <a:rPr lang="en"/>
              <a:t>Female roles have more lines in horror and romance movies, but not in drama.</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23" name="Google Shape;223;p38"/>
          <p:cNvSpPr txBox="1"/>
          <p:nvPr>
            <p:ph idx="1" type="body"/>
          </p:nvPr>
        </p:nvSpPr>
        <p:spPr>
          <a:xfrm>
            <a:off x="311700" y="1302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4</a:t>
            </a:r>
            <a:r>
              <a:rPr b="1" lang="en"/>
              <a:t>. </a:t>
            </a:r>
            <a:r>
              <a:rPr b="1" lang="en"/>
              <a:t>Conversation initiator vs responder:</a:t>
            </a:r>
            <a:endParaRPr b="1"/>
          </a:p>
          <a:p>
            <a:pPr indent="-342900" lvl="0" marL="457200" rtl="0" algn="l">
              <a:spcBef>
                <a:spcPts val="1600"/>
              </a:spcBef>
              <a:spcAft>
                <a:spcPts val="0"/>
              </a:spcAft>
              <a:buSzPts val="1800"/>
              <a:buChar char="●"/>
            </a:pPr>
            <a:r>
              <a:rPr lang="en"/>
              <a:t>Male roles start most conversations.</a:t>
            </a:r>
            <a:endParaRPr/>
          </a:p>
          <a:p>
            <a:pPr indent="-342900" lvl="0" marL="457200" rtl="0" algn="l">
              <a:spcBef>
                <a:spcPts val="0"/>
              </a:spcBef>
              <a:spcAft>
                <a:spcPts val="0"/>
              </a:spcAft>
              <a:buSzPts val="1800"/>
              <a:buChar char="●"/>
            </a:pPr>
            <a:r>
              <a:rPr lang="en"/>
              <a:t>Female starts conversation more in adult, short and documentation, but may be outliers.</a:t>
            </a:r>
            <a:endParaRPr/>
          </a:p>
          <a:p>
            <a:pPr indent="-342900" lvl="0" marL="457200" rtl="0" algn="l">
              <a:spcBef>
                <a:spcPts val="0"/>
              </a:spcBef>
              <a:spcAft>
                <a:spcPts val="0"/>
              </a:spcAft>
              <a:buSzPts val="1800"/>
              <a:buChar char="●"/>
            </a:pPr>
            <a:r>
              <a:rPr lang="en"/>
              <a:t>No female-female conversations in history, adventure, war and animation.</a:t>
            </a:r>
            <a:endParaRPr b="1"/>
          </a:p>
          <a:p>
            <a:pPr indent="0" lvl="0" marL="0" rtl="0" algn="l">
              <a:spcBef>
                <a:spcPts val="1600"/>
              </a:spcBef>
              <a:spcAft>
                <a:spcPts val="0"/>
              </a:spcAft>
              <a:buNone/>
            </a:pPr>
            <a:r>
              <a:rPr b="1" lang="en"/>
              <a:t>5</a:t>
            </a:r>
            <a:r>
              <a:rPr b="1" lang="en"/>
              <a:t>. Ratings:</a:t>
            </a:r>
            <a:endParaRPr b="1"/>
          </a:p>
          <a:p>
            <a:pPr indent="-342900" lvl="0" marL="457200" rtl="0" algn="l">
              <a:spcBef>
                <a:spcPts val="1600"/>
              </a:spcBef>
              <a:spcAft>
                <a:spcPts val="0"/>
              </a:spcAft>
              <a:buSzPts val="1800"/>
              <a:buChar char="●"/>
            </a:pPr>
            <a:r>
              <a:rPr lang="en"/>
              <a:t>Highly rated movies tend to have stronger male presence.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521575" y="460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29" name="Google Shape;229;p39"/>
          <p:cNvSpPr txBox="1"/>
          <p:nvPr>
            <p:ph idx="1" type="body"/>
          </p:nvPr>
        </p:nvSpPr>
        <p:spPr>
          <a:xfrm>
            <a:off x="987775" y="1633100"/>
            <a:ext cx="7588200" cy="341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More and better data:</a:t>
            </a:r>
            <a:endParaRPr/>
          </a:p>
          <a:p>
            <a:pPr indent="0" lvl="0" marL="457200" rtl="0" algn="l">
              <a:spcBef>
                <a:spcPts val="1600"/>
              </a:spcBef>
              <a:spcAft>
                <a:spcPts val="0"/>
              </a:spcAft>
              <a:buNone/>
            </a:pPr>
            <a:r>
              <a:rPr lang="en"/>
              <a:t>1) Collect more diverse movie dialogue corpus for analysis</a:t>
            </a:r>
            <a:endParaRPr/>
          </a:p>
          <a:p>
            <a:pPr indent="0" lvl="0" marL="457200" rtl="0" algn="l">
              <a:spcBef>
                <a:spcPts val="1600"/>
              </a:spcBef>
              <a:spcAft>
                <a:spcPts val="0"/>
              </a:spcAft>
              <a:buNone/>
            </a:pPr>
            <a:r>
              <a:rPr lang="en"/>
              <a:t>2) Advanced labeling tech for gender</a:t>
            </a:r>
            <a:endParaRPr/>
          </a:p>
          <a:p>
            <a:pPr indent="-342900" lvl="0" marL="457200" rtl="0" algn="l">
              <a:spcBef>
                <a:spcPts val="1600"/>
              </a:spcBef>
              <a:spcAft>
                <a:spcPts val="0"/>
              </a:spcAft>
              <a:buSzPts val="1800"/>
              <a:buAutoNum type="arabicPeriod"/>
            </a:pPr>
            <a:r>
              <a:rPr lang="en"/>
              <a:t>Definitions of leading roles (Eg., mentioned most frequently)</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Backup slides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how the female characters roles differ in different genre</a:t>
            </a:r>
            <a:endParaRPr/>
          </a:p>
        </p:txBody>
      </p:sp>
      <p:pic>
        <p:nvPicPr>
          <p:cNvPr id="71" name="Google Shape;71;p15"/>
          <p:cNvPicPr preferRelativeResize="0"/>
          <p:nvPr/>
        </p:nvPicPr>
        <p:blipFill>
          <a:blip r:embed="rId3">
            <a:alphaModFix/>
          </a:blip>
          <a:stretch>
            <a:fillRect/>
          </a:stretch>
        </p:blipFill>
        <p:spPr>
          <a:xfrm>
            <a:off x="5952078" y="1731435"/>
            <a:ext cx="1835572" cy="2723402"/>
          </a:xfrm>
          <a:prstGeom prst="rect">
            <a:avLst/>
          </a:prstGeom>
          <a:noFill/>
          <a:ln>
            <a:noFill/>
          </a:ln>
        </p:spPr>
      </p:pic>
      <p:pic>
        <p:nvPicPr>
          <p:cNvPr id="72" name="Google Shape;72;p15"/>
          <p:cNvPicPr preferRelativeResize="0"/>
          <p:nvPr/>
        </p:nvPicPr>
        <p:blipFill>
          <a:blip r:embed="rId4">
            <a:alphaModFix/>
          </a:blip>
          <a:stretch>
            <a:fillRect/>
          </a:stretch>
        </p:blipFill>
        <p:spPr>
          <a:xfrm>
            <a:off x="3481718" y="1733148"/>
            <a:ext cx="1835572" cy="2719980"/>
          </a:xfrm>
          <a:prstGeom prst="rect">
            <a:avLst/>
          </a:prstGeom>
          <a:noFill/>
          <a:ln>
            <a:noFill/>
          </a:ln>
        </p:spPr>
      </p:pic>
      <p:pic>
        <p:nvPicPr>
          <p:cNvPr id="73" name="Google Shape;73;p15"/>
          <p:cNvPicPr preferRelativeResize="0"/>
          <p:nvPr/>
        </p:nvPicPr>
        <p:blipFill>
          <a:blip r:embed="rId5">
            <a:alphaModFix/>
          </a:blip>
          <a:stretch>
            <a:fillRect/>
          </a:stretch>
        </p:blipFill>
        <p:spPr>
          <a:xfrm>
            <a:off x="1011375" y="1731425"/>
            <a:ext cx="1835572" cy="27234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4976725" y="445025"/>
            <a:ext cx="385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Bechdel Test</a:t>
            </a:r>
            <a:endParaRPr/>
          </a:p>
        </p:txBody>
      </p:sp>
      <p:sp>
        <p:nvSpPr>
          <p:cNvPr id="245" name="Google Shape;24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6" name="Google Shape;246;p42"/>
          <p:cNvPicPr preferRelativeResize="0"/>
          <p:nvPr/>
        </p:nvPicPr>
        <p:blipFill>
          <a:blip r:embed="rId3">
            <a:alphaModFix/>
          </a:blip>
          <a:stretch>
            <a:fillRect/>
          </a:stretch>
        </p:blipFill>
        <p:spPr>
          <a:xfrm>
            <a:off x="770625" y="190500"/>
            <a:ext cx="3533775" cy="476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3"/>
          <p:cNvPicPr preferRelativeResize="0"/>
          <p:nvPr/>
        </p:nvPicPr>
        <p:blipFill>
          <a:blip r:embed="rId3">
            <a:alphaModFix/>
          </a:blip>
          <a:stretch>
            <a:fillRect/>
          </a:stretch>
        </p:blipFill>
        <p:spPr>
          <a:xfrm>
            <a:off x="1396600" y="677075"/>
            <a:ext cx="6516975" cy="4344650"/>
          </a:xfrm>
          <a:prstGeom prst="rect">
            <a:avLst/>
          </a:prstGeom>
          <a:noFill/>
          <a:ln>
            <a:noFill/>
          </a:ln>
        </p:spPr>
      </p:pic>
      <p:sp>
        <p:nvSpPr>
          <p:cNvPr id="252" name="Google Shape;252;p43"/>
          <p:cNvSpPr txBox="1"/>
          <p:nvPr/>
        </p:nvSpPr>
        <p:spPr>
          <a:xfrm>
            <a:off x="434700" y="119925"/>
            <a:ext cx="82596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Hypo 2.2, use #words. Result similar to that using #lines.</a:t>
            </a:r>
            <a:endParaRPr sz="2400">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4"/>
          <p:cNvSpPr txBox="1"/>
          <p:nvPr>
            <p:ph idx="1" type="body"/>
          </p:nvPr>
        </p:nvSpPr>
        <p:spPr>
          <a:xfrm>
            <a:off x="206775" y="253075"/>
            <a:ext cx="8517600" cy="74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8" name="Google Shape;258;p44"/>
          <p:cNvPicPr preferRelativeResize="0"/>
          <p:nvPr/>
        </p:nvPicPr>
        <p:blipFill>
          <a:blip r:embed="rId3">
            <a:alphaModFix/>
          </a:blip>
          <a:stretch>
            <a:fillRect/>
          </a:stretch>
        </p:blipFill>
        <p:spPr>
          <a:xfrm>
            <a:off x="1231700" y="995575"/>
            <a:ext cx="5993287" cy="3995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45"/>
          <p:cNvPicPr preferRelativeResize="0"/>
          <p:nvPr/>
        </p:nvPicPr>
        <p:blipFill>
          <a:blip r:embed="rId3">
            <a:alphaModFix/>
          </a:blip>
          <a:stretch>
            <a:fillRect/>
          </a:stretch>
        </p:blipFill>
        <p:spPr>
          <a:xfrm>
            <a:off x="714375" y="62450"/>
            <a:ext cx="771525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6"/>
          <p:cNvPicPr preferRelativeResize="0"/>
          <p:nvPr/>
        </p:nvPicPr>
        <p:blipFill>
          <a:blip r:embed="rId3">
            <a:alphaModFix/>
          </a:blip>
          <a:stretch>
            <a:fillRect/>
          </a:stretch>
        </p:blipFill>
        <p:spPr>
          <a:xfrm>
            <a:off x="153075" y="432650"/>
            <a:ext cx="8837850" cy="3787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47"/>
          <p:cNvPicPr preferRelativeResize="0"/>
          <p:nvPr/>
        </p:nvPicPr>
        <p:blipFill>
          <a:blip r:embed="rId3">
            <a:alphaModFix/>
          </a:blip>
          <a:stretch>
            <a:fillRect/>
          </a:stretch>
        </p:blipFill>
        <p:spPr>
          <a:xfrm>
            <a:off x="1695975" y="1224625"/>
            <a:ext cx="5752050" cy="3320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48"/>
          <p:cNvPicPr preferRelativeResize="0"/>
          <p:nvPr/>
        </p:nvPicPr>
        <p:blipFill>
          <a:blip r:embed="rId3">
            <a:alphaModFix/>
          </a:blip>
          <a:stretch>
            <a:fillRect/>
          </a:stretch>
        </p:blipFill>
        <p:spPr>
          <a:xfrm>
            <a:off x="1104424" y="342825"/>
            <a:ext cx="6675352" cy="44578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49"/>
          <p:cNvPicPr preferRelativeResize="0"/>
          <p:nvPr/>
        </p:nvPicPr>
        <p:blipFill>
          <a:blip r:embed="rId3">
            <a:alphaModFix/>
          </a:blip>
          <a:stretch>
            <a:fillRect/>
          </a:stretch>
        </p:blipFill>
        <p:spPr>
          <a:xfrm>
            <a:off x="2224624" y="398411"/>
            <a:ext cx="6508877" cy="4346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50"/>
          <p:cNvPicPr preferRelativeResize="0"/>
          <p:nvPr/>
        </p:nvPicPr>
        <p:blipFill>
          <a:blip r:embed="rId3">
            <a:alphaModFix/>
          </a:blip>
          <a:stretch>
            <a:fillRect/>
          </a:stretch>
        </p:blipFill>
        <p:spPr>
          <a:xfrm>
            <a:off x="572100" y="1337950"/>
            <a:ext cx="4533900" cy="3057525"/>
          </a:xfrm>
          <a:prstGeom prst="rect">
            <a:avLst/>
          </a:prstGeom>
          <a:noFill/>
          <a:ln>
            <a:noFill/>
          </a:ln>
        </p:spPr>
      </p:pic>
      <p:pic>
        <p:nvPicPr>
          <p:cNvPr id="290" name="Google Shape;290;p50"/>
          <p:cNvPicPr preferRelativeResize="0"/>
          <p:nvPr/>
        </p:nvPicPr>
        <p:blipFill>
          <a:blip r:embed="rId4">
            <a:alphaModFix/>
          </a:blip>
          <a:stretch>
            <a:fillRect/>
          </a:stretch>
        </p:blipFill>
        <p:spPr>
          <a:xfrm>
            <a:off x="5258400" y="1607938"/>
            <a:ext cx="3733200" cy="251755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51"/>
          <p:cNvPicPr preferRelativeResize="0"/>
          <p:nvPr/>
        </p:nvPicPr>
        <p:blipFill>
          <a:blip r:embed="rId3">
            <a:alphaModFix/>
          </a:blip>
          <a:stretch>
            <a:fillRect/>
          </a:stretch>
        </p:blipFill>
        <p:spPr>
          <a:xfrm>
            <a:off x="390500" y="212238"/>
            <a:ext cx="4933950" cy="3057525"/>
          </a:xfrm>
          <a:prstGeom prst="rect">
            <a:avLst/>
          </a:prstGeom>
          <a:noFill/>
          <a:ln>
            <a:noFill/>
          </a:ln>
        </p:spPr>
      </p:pic>
      <p:pic>
        <p:nvPicPr>
          <p:cNvPr id="296" name="Google Shape;296;p51"/>
          <p:cNvPicPr preferRelativeResize="0"/>
          <p:nvPr/>
        </p:nvPicPr>
        <p:blipFill>
          <a:blip r:embed="rId4">
            <a:alphaModFix/>
          </a:blip>
          <a:stretch>
            <a:fillRect/>
          </a:stretch>
        </p:blipFill>
        <p:spPr>
          <a:xfrm>
            <a:off x="4061950" y="2141600"/>
            <a:ext cx="4953000" cy="266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Font typeface="Arial"/>
              <a:buChar char="-"/>
            </a:pPr>
            <a:r>
              <a:rPr lang="en">
                <a:solidFill>
                  <a:srgbClr val="24292E"/>
                </a:solidFill>
                <a:highlight>
                  <a:srgbClr val="FFFFFF"/>
                </a:highlight>
                <a:latin typeface="Arial"/>
                <a:ea typeface="Arial"/>
                <a:cs typeface="Arial"/>
                <a:sym typeface="Arial"/>
              </a:rPr>
              <a:t>Cornell Movie Dialogues dataset</a:t>
            </a:r>
            <a:endParaRPr/>
          </a:p>
        </p:txBody>
      </p:sp>
      <p:graphicFrame>
        <p:nvGraphicFramePr>
          <p:cNvPr id="80" name="Google Shape;80;p16"/>
          <p:cNvGraphicFramePr/>
          <p:nvPr/>
        </p:nvGraphicFramePr>
        <p:xfrm>
          <a:off x="812925" y="1749925"/>
          <a:ext cx="3000000" cy="3000000"/>
        </p:xfrm>
        <a:graphic>
          <a:graphicData uri="http://schemas.openxmlformats.org/drawingml/2006/table">
            <a:tbl>
              <a:tblPr>
                <a:noFill/>
                <a:tableStyleId>{1DE9FD20-A438-4067-A7BF-F0643211D7E0}</a:tableStyleId>
              </a:tblPr>
              <a:tblGrid>
                <a:gridCol w="3115025"/>
                <a:gridCol w="4129550"/>
              </a:tblGrid>
              <a:tr h="563800">
                <a:tc>
                  <a:txBody>
                    <a:bodyPr>
                      <a:noAutofit/>
                    </a:bodyPr>
                    <a:lstStyle/>
                    <a:p>
                      <a:pPr indent="0" lvl="0" marL="0" rtl="0" algn="l">
                        <a:spcBef>
                          <a:spcPts val="0"/>
                        </a:spcBef>
                        <a:spcAft>
                          <a:spcPts val="0"/>
                        </a:spcAft>
                        <a:buNone/>
                      </a:pPr>
                      <a:r>
                        <a:rPr lang="en"/>
                        <a:t>Years</a:t>
                      </a:r>
                      <a:endParaRPr/>
                    </a:p>
                  </a:txBody>
                  <a:tcPr marT="91425" marB="91425" marR="91425" marL="91425"/>
                </a:tc>
                <a:tc>
                  <a:txBody>
                    <a:bodyPr>
                      <a:noAutofit/>
                    </a:bodyPr>
                    <a:lstStyle/>
                    <a:p>
                      <a:pPr indent="0" lvl="0" marL="0" rtl="0" algn="l">
                        <a:spcBef>
                          <a:spcPts val="0"/>
                        </a:spcBef>
                        <a:spcAft>
                          <a:spcPts val="0"/>
                        </a:spcAft>
                        <a:buNone/>
                      </a:pPr>
                      <a:r>
                        <a:rPr lang="en"/>
                        <a:t>1930 - 2009</a:t>
                      </a:r>
                      <a:endParaRPr/>
                    </a:p>
                  </a:txBody>
                  <a:tcPr marT="91425" marB="91425" marR="91425" marL="91425"/>
                </a:tc>
              </a:tr>
              <a:tr h="563800">
                <a:tc>
                  <a:txBody>
                    <a:bodyPr>
                      <a:noAutofit/>
                    </a:bodyPr>
                    <a:lstStyle/>
                    <a:p>
                      <a:pPr indent="0" lvl="0" marL="0" rtl="0" algn="l">
                        <a:spcBef>
                          <a:spcPts val="0"/>
                        </a:spcBef>
                        <a:spcAft>
                          <a:spcPts val="0"/>
                        </a:spcAft>
                        <a:buNone/>
                      </a:pPr>
                      <a:r>
                        <a:rPr lang="en"/>
                        <a:t>Female Characters</a:t>
                      </a:r>
                      <a:endParaRPr/>
                    </a:p>
                  </a:txBody>
                  <a:tcPr marT="91425" marB="91425" marR="91425" marL="91425"/>
                </a:tc>
                <a:tc>
                  <a:txBody>
                    <a:bodyPr>
                      <a:noAutofit/>
                    </a:bodyPr>
                    <a:lstStyle/>
                    <a:p>
                      <a:pPr indent="0" lvl="0" marL="0" rtl="0" algn="l">
                        <a:spcBef>
                          <a:spcPts val="0"/>
                        </a:spcBef>
                        <a:spcAft>
                          <a:spcPts val="0"/>
                        </a:spcAft>
                        <a:buNone/>
                      </a:pPr>
                      <a:r>
                        <a:rPr lang="en"/>
                        <a:t>966</a:t>
                      </a:r>
                      <a:endParaRPr/>
                    </a:p>
                  </a:txBody>
                  <a:tcPr marT="91425" marB="91425" marR="91425" marL="91425"/>
                </a:tc>
              </a:tr>
              <a:tr h="563800">
                <a:tc>
                  <a:txBody>
                    <a:bodyPr>
                      <a:noAutofit/>
                    </a:bodyPr>
                    <a:lstStyle/>
                    <a:p>
                      <a:pPr indent="0" lvl="0" marL="0" rtl="0" algn="l">
                        <a:spcBef>
                          <a:spcPts val="0"/>
                        </a:spcBef>
                        <a:spcAft>
                          <a:spcPts val="0"/>
                        </a:spcAft>
                        <a:buNone/>
                      </a:pPr>
                      <a:r>
                        <a:rPr lang="en"/>
                        <a:t>Male Characters</a:t>
                      </a:r>
                      <a:endParaRPr/>
                    </a:p>
                  </a:txBody>
                  <a:tcPr marT="91425" marB="91425" marR="91425" marL="91425"/>
                </a:tc>
                <a:tc>
                  <a:txBody>
                    <a:bodyPr>
                      <a:noAutofit/>
                    </a:bodyPr>
                    <a:lstStyle/>
                    <a:p>
                      <a:pPr indent="0" lvl="0" marL="0" rtl="0" algn="l">
                        <a:spcBef>
                          <a:spcPts val="0"/>
                        </a:spcBef>
                        <a:spcAft>
                          <a:spcPts val="0"/>
                        </a:spcAft>
                        <a:buNone/>
                      </a:pPr>
                      <a:r>
                        <a:rPr lang="en"/>
                        <a:t>2049</a:t>
                      </a:r>
                      <a:endParaRPr/>
                    </a:p>
                  </a:txBody>
                  <a:tcPr marT="91425" marB="91425" marR="91425" marL="91425"/>
                </a:tc>
              </a:tr>
              <a:tr h="563800">
                <a:tc>
                  <a:txBody>
                    <a:bodyPr>
                      <a:noAutofit/>
                    </a:bodyPr>
                    <a:lstStyle/>
                    <a:p>
                      <a:pPr indent="0" lvl="0" marL="0" rtl="0" algn="l">
                        <a:spcBef>
                          <a:spcPts val="0"/>
                        </a:spcBef>
                        <a:spcAft>
                          <a:spcPts val="0"/>
                        </a:spcAft>
                        <a:buNone/>
                      </a:pPr>
                      <a:r>
                        <a:rPr lang="en"/>
                        <a:t>Number of lines</a:t>
                      </a:r>
                      <a:endParaRPr/>
                    </a:p>
                  </a:txBody>
                  <a:tcPr marT="91425" marB="91425" marR="91425" marL="91425"/>
                </a:tc>
                <a:tc>
                  <a:txBody>
                    <a:bodyPr>
                      <a:noAutofit/>
                    </a:bodyPr>
                    <a:lstStyle/>
                    <a:p>
                      <a:pPr indent="0" lvl="0" marL="0" rtl="0" algn="l">
                        <a:spcBef>
                          <a:spcPts val="0"/>
                        </a:spcBef>
                        <a:spcAft>
                          <a:spcPts val="0"/>
                        </a:spcAft>
                        <a:buNone/>
                      </a:pPr>
                      <a:r>
                        <a:rPr lang="en"/>
                        <a:t>242023</a:t>
                      </a:r>
                      <a:endParaRPr/>
                    </a:p>
                  </a:txBody>
                  <a:tcPr marT="91425" marB="91425" marR="91425" marL="91425"/>
                </a:tc>
              </a:tr>
              <a:tr h="563800">
                <a:tc>
                  <a:txBody>
                    <a:bodyPr>
                      <a:noAutofit/>
                    </a:bodyPr>
                    <a:lstStyle/>
                    <a:p>
                      <a:pPr indent="0" lvl="0" marL="0" rtl="0" algn="l">
                        <a:spcBef>
                          <a:spcPts val="0"/>
                        </a:spcBef>
                        <a:spcAft>
                          <a:spcPts val="0"/>
                        </a:spcAft>
                        <a:buNone/>
                      </a:pPr>
                      <a:r>
                        <a:rPr lang="en"/>
                        <a:t>Number of Movies</a:t>
                      </a:r>
                      <a:endParaRPr/>
                    </a:p>
                  </a:txBody>
                  <a:tcPr marT="91425" marB="91425" marR="91425" marL="91425"/>
                </a:tc>
                <a:tc>
                  <a:txBody>
                    <a:bodyPr>
                      <a:noAutofit/>
                    </a:bodyPr>
                    <a:lstStyle/>
                    <a:p>
                      <a:pPr indent="0" lvl="0" marL="0" rtl="0" algn="l">
                        <a:spcBef>
                          <a:spcPts val="0"/>
                        </a:spcBef>
                        <a:spcAft>
                          <a:spcPts val="0"/>
                        </a:spcAft>
                        <a:buNone/>
                      </a:pPr>
                      <a:r>
                        <a:rPr lang="en"/>
                        <a:t>600</a:t>
                      </a:r>
                      <a:endParaRPr/>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52"/>
          <p:cNvPicPr preferRelativeResize="0"/>
          <p:nvPr/>
        </p:nvPicPr>
        <p:blipFill>
          <a:blip r:embed="rId3">
            <a:alphaModFix/>
          </a:blip>
          <a:stretch>
            <a:fillRect/>
          </a:stretch>
        </p:blipFill>
        <p:spPr>
          <a:xfrm>
            <a:off x="1561950" y="840425"/>
            <a:ext cx="6020101" cy="3789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53"/>
          <p:cNvPicPr preferRelativeResize="0"/>
          <p:nvPr/>
        </p:nvPicPr>
        <p:blipFill>
          <a:blip r:embed="rId3">
            <a:alphaModFix/>
          </a:blip>
          <a:stretch>
            <a:fillRect/>
          </a:stretch>
        </p:blipFill>
        <p:spPr>
          <a:xfrm>
            <a:off x="1555038" y="539525"/>
            <a:ext cx="6033925" cy="3848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54"/>
          <p:cNvPicPr preferRelativeResize="0"/>
          <p:nvPr/>
        </p:nvPicPr>
        <p:blipFill rotWithShape="1">
          <a:blip r:embed="rId3">
            <a:alphaModFix/>
          </a:blip>
          <a:srcRect b="6454" l="0" r="14697" t="0"/>
          <a:stretch/>
        </p:blipFill>
        <p:spPr>
          <a:xfrm>
            <a:off x="1992975" y="301975"/>
            <a:ext cx="4903852" cy="4539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317" name="Google Shape;317;p55"/>
          <p:cNvPicPr preferRelativeResize="0"/>
          <p:nvPr/>
        </p:nvPicPr>
        <p:blipFill>
          <a:blip r:embed="rId3">
            <a:alphaModFix/>
          </a:blip>
          <a:stretch>
            <a:fillRect/>
          </a:stretch>
        </p:blipFill>
        <p:spPr>
          <a:xfrm>
            <a:off x="2549175" y="1017728"/>
            <a:ext cx="6283125" cy="389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a:t>
            </a:r>
            <a:endParaRPr/>
          </a:p>
        </p:txBody>
      </p:sp>
      <p:pic>
        <p:nvPicPr>
          <p:cNvPr id="86" name="Google Shape;86;p17"/>
          <p:cNvPicPr preferRelativeResize="0"/>
          <p:nvPr/>
        </p:nvPicPr>
        <p:blipFill rotWithShape="1">
          <a:blip r:embed="rId3">
            <a:alphaModFix/>
          </a:blip>
          <a:srcRect b="6147" l="0" r="0" t="0"/>
          <a:stretch/>
        </p:blipFill>
        <p:spPr>
          <a:xfrm>
            <a:off x="2309350" y="1188550"/>
            <a:ext cx="3912425" cy="358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a:t>
            </a:r>
            <a:endParaRPr/>
          </a:p>
        </p:txBody>
      </p:sp>
      <p:pic>
        <p:nvPicPr>
          <p:cNvPr id="92" name="Google Shape;92;p18"/>
          <p:cNvPicPr preferRelativeResize="0"/>
          <p:nvPr/>
        </p:nvPicPr>
        <p:blipFill>
          <a:blip r:embed="rId3">
            <a:alphaModFix/>
          </a:blip>
          <a:stretch>
            <a:fillRect/>
          </a:stretch>
        </p:blipFill>
        <p:spPr>
          <a:xfrm>
            <a:off x="1077175" y="1017725"/>
            <a:ext cx="5820700" cy="407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11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Hypo 1. Female characters dialogue topics became less men focused and more diverse in recent movies compared to older ones.</a:t>
            </a:r>
            <a:endParaRPr sz="2400"/>
          </a:p>
        </p:txBody>
      </p:sp>
      <p:sp>
        <p:nvSpPr>
          <p:cNvPr id="98" name="Google Shape;98;p19"/>
          <p:cNvSpPr txBox="1"/>
          <p:nvPr>
            <p:ph idx="1" type="body"/>
          </p:nvPr>
        </p:nvSpPr>
        <p:spPr>
          <a:xfrm>
            <a:off x="311700" y="2149500"/>
            <a:ext cx="8520600" cy="2994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Diverse:</a:t>
            </a:r>
            <a:r>
              <a:rPr lang="en" sz="2000"/>
              <a:t> The topics of women dialogues spans multiple topics and men aren’t the main topic of these conversations.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11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 1.1 How often would female characters talk about men?</a:t>
            </a:r>
            <a:endParaRPr sz="2400"/>
          </a:p>
          <a:p>
            <a:pPr indent="0" lvl="0" marL="0" rtl="0" algn="l">
              <a:spcBef>
                <a:spcPts val="0"/>
              </a:spcBef>
              <a:spcAft>
                <a:spcPts val="0"/>
              </a:spcAft>
              <a:buNone/>
            </a:pPr>
            <a:r>
              <a:t/>
            </a:r>
            <a:endParaRPr sz="2400"/>
          </a:p>
        </p:txBody>
      </p:sp>
      <p:sp>
        <p:nvSpPr>
          <p:cNvPr id="104" name="Google Shape;104;p20"/>
          <p:cNvSpPr txBox="1"/>
          <p:nvPr>
            <p:ph idx="1" type="body"/>
          </p:nvPr>
        </p:nvSpPr>
        <p:spPr>
          <a:xfrm>
            <a:off x="311700" y="1574825"/>
            <a:ext cx="8520600" cy="299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Method: </a:t>
            </a:r>
            <a:r>
              <a:rPr lang="en"/>
              <a:t>Use LIWC ‘Male Reference’ dimension to get the percentage of male references in each line in female characters conversations and then compare this percentage to the other dimensions.  </a:t>
            </a:r>
            <a:endParaRPr/>
          </a:p>
          <a:p>
            <a:pPr indent="-342900" lvl="0" marL="457200" rtl="0" algn="l">
              <a:spcBef>
                <a:spcPts val="0"/>
              </a:spcBef>
              <a:spcAft>
                <a:spcPts val="0"/>
              </a:spcAft>
              <a:buSzPts val="1800"/>
              <a:buChar char="●"/>
            </a:pPr>
            <a:r>
              <a:rPr lang="en"/>
              <a:t>We will use chi-square to measure if there is a relation between male references and the gender of the character.</a:t>
            </a:r>
            <a:endParaRPr/>
          </a:p>
          <a:p>
            <a:pPr indent="-342900" lvl="0" marL="457200" rtl="0" algn="l">
              <a:spcBef>
                <a:spcPts val="0"/>
              </a:spcBef>
              <a:spcAft>
                <a:spcPts val="0"/>
              </a:spcAft>
              <a:buSzPts val="1800"/>
              <a:buChar char="●"/>
            </a:pPr>
            <a:r>
              <a:rPr b="1" lang="en"/>
              <a:t>Example of these words: </a:t>
            </a:r>
            <a:endParaRPr b="1"/>
          </a:p>
          <a:p>
            <a:pPr indent="-342900" lvl="1" marL="914400" rtl="0" algn="l">
              <a:spcBef>
                <a:spcPts val="0"/>
              </a:spcBef>
              <a:spcAft>
                <a:spcPts val="0"/>
              </a:spcAft>
              <a:buSzPts val="1800"/>
              <a:buChar char="○"/>
            </a:pPr>
            <a:r>
              <a:rPr lang="en" sz="1800"/>
              <a:t>Male References: Pronouns (he, his, him), Nouns (male, man, boy, etc.)</a:t>
            </a:r>
            <a:endParaRPr sz="1800"/>
          </a:p>
          <a:p>
            <a:pPr indent="-342900" lvl="1" marL="914400" rtl="0" algn="l">
              <a:spcBef>
                <a:spcPts val="0"/>
              </a:spcBef>
              <a:spcAft>
                <a:spcPts val="0"/>
              </a:spcAft>
              <a:buSzPts val="1800"/>
              <a:buChar char="○"/>
            </a:pPr>
            <a:r>
              <a:rPr lang="en" sz="1800"/>
              <a:t>Personal Concerns: cook, chat, majors, kitchen, job and cash.</a:t>
            </a:r>
            <a:endParaRPr sz="1800"/>
          </a:p>
          <a:p>
            <a:pPr indent="0" lvl="0" marL="0" rtl="0" algn="l">
              <a:spcBef>
                <a:spcPts val="1600"/>
              </a:spcBef>
              <a:spcAft>
                <a:spcPts val="160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10" name="Google Shape;110;p21"/>
          <p:cNvPicPr preferRelativeResize="0"/>
          <p:nvPr/>
        </p:nvPicPr>
        <p:blipFill>
          <a:blip r:embed="rId3">
            <a:alphaModFix/>
          </a:blip>
          <a:stretch>
            <a:fillRect/>
          </a:stretch>
        </p:blipFill>
        <p:spPr>
          <a:xfrm>
            <a:off x="1886863" y="797625"/>
            <a:ext cx="6033925" cy="3848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